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695" r:id="rId2"/>
    <p:sldMasterId id="2147483699" r:id="rId3"/>
  </p:sldMasterIdLst>
  <p:notesMasterIdLst>
    <p:notesMasterId r:id="rId42"/>
  </p:notesMasterIdLst>
  <p:sldIdLst>
    <p:sldId id="707" r:id="rId4"/>
    <p:sldId id="771" r:id="rId5"/>
    <p:sldId id="698" r:id="rId6"/>
    <p:sldId id="610" r:id="rId7"/>
    <p:sldId id="772" r:id="rId8"/>
    <p:sldId id="784" r:id="rId9"/>
    <p:sldId id="773" r:id="rId10"/>
    <p:sldId id="774" r:id="rId11"/>
    <p:sldId id="778" r:id="rId12"/>
    <p:sldId id="785" r:id="rId13"/>
    <p:sldId id="777" r:id="rId14"/>
    <p:sldId id="776" r:id="rId15"/>
    <p:sldId id="780" r:id="rId16"/>
    <p:sldId id="783" r:id="rId17"/>
    <p:sldId id="782" r:id="rId18"/>
    <p:sldId id="781" r:id="rId19"/>
    <p:sldId id="786" r:id="rId20"/>
    <p:sldId id="789" r:id="rId21"/>
    <p:sldId id="706" r:id="rId22"/>
    <p:sldId id="497" r:id="rId23"/>
    <p:sldId id="559" r:id="rId24"/>
    <p:sldId id="790" r:id="rId25"/>
    <p:sldId id="465" r:id="rId26"/>
    <p:sldId id="749" r:id="rId27"/>
    <p:sldId id="416" r:id="rId28"/>
    <p:sldId id="787" r:id="rId29"/>
    <p:sldId id="732" r:id="rId30"/>
    <p:sldId id="745" r:id="rId31"/>
    <p:sldId id="518" r:id="rId32"/>
    <p:sldId id="793" r:id="rId33"/>
    <p:sldId id="714" r:id="rId34"/>
    <p:sldId id="601" r:id="rId35"/>
    <p:sldId id="573" r:id="rId36"/>
    <p:sldId id="505" r:id="rId37"/>
    <p:sldId id="543" r:id="rId38"/>
    <p:sldId id="618" r:id="rId39"/>
    <p:sldId id="792" r:id="rId40"/>
    <p:sldId id="599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9C2D"/>
    <a:srgbClr val="E9552E"/>
    <a:srgbClr val="6758A2"/>
    <a:srgbClr val="7DCACA"/>
    <a:srgbClr val="EA4B86"/>
    <a:srgbClr val="EB562E"/>
    <a:srgbClr val="EA5630"/>
    <a:srgbClr val="FFFFFF"/>
    <a:srgbClr val="EA552F"/>
    <a:srgbClr val="F19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311" autoAdjust="0"/>
  </p:normalViewPr>
  <p:slideViewPr>
    <p:cSldViewPr snapToGrid="0">
      <p:cViewPr varScale="1">
        <p:scale>
          <a:sx n="81" d="100"/>
          <a:sy n="81" d="100"/>
        </p:scale>
        <p:origin x="706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4D604-76EA-43E7-9D9A-9938FAD97A36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9F9EC-3913-4D99-9377-B25702C9AB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41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The coordination team of </a:t>
            </a:r>
            <a:r>
              <a:rPr lang="fr-FR" dirty="0" err="1"/>
              <a:t>Ocean</a:t>
            </a:r>
            <a:r>
              <a:rPr lang="fr-FR" dirty="0"/>
              <a:t> Hackathon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employed</a:t>
            </a:r>
            <a:r>
              <a:rPr lang="fr-FR" dirty="0"/>
              <a:t> by Technopole Brest </a:t>
            </a:r>
            <a:r>
              <a:rPr lang="fr-FR" dirty="0" err="1"/>
              <a:t>iroise</a:t>
            </a:r>
            <a:r>
              <a:rPr lang="fr-FR" dirty="0"/>
              <a:t> a business support organisation, </a:t>
            </a:r>
            <a:r>
              <a:rPr lang="fr-FR" dirty="0" err="1"/>
              <a:t>located</a:t>
            </a:r>
            <a:r>
              <a:rPr lang="fr-FR" dirty="0"/>
              <a:t> in Brittany in France.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006478"/>
                </a:solidFill>
                <a:effectLst/>
                <a:latin typeface="Source Sans Pro" panose="020B0503030403020204" pitchFamily="34" charset="0"/>
              </a:rPr>
              <a:t>Ocean Hackathon aims to : …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F9EC-3913-4D99-9377-B25702C9AB5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944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Laura Perrin,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officer</a:t>
            </a:r>
            <a:r>
              <a:rPr lang="fr-FR" dirty="0"/>
              <a:t> at technopole Brest Iroise in the Campus mondial de la mer team,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general</a:t>
            </a:r>
            <a:r>
              <a:rPr lang="fr-FR" dirty="0"/>
              <a:t> </a:t>
            </a:r>
            <a:r>
              <a:rPr lang="fr-FR" dirty="0" err="1"/>
              <a:t>coordinator</a:t>
            </a:r>
            <a:r>
              <a:rPr lang="fr-FR" dirty="0"/>
              <a:t> of the </a:t>
            </a:r>
            <a:r>
              <a:rPr lang="fr-FR" dirty="0" err="1"/>
              <a:t>event</a:t>
            </a:r>
            <a:r>
              <a:rPr lang="fr-FR" dirty="0"/>
              <a:t>. </a:t>
            </a:r>
          </a:p>
          <a:p>
            <a:r>
              <a:rPr lang="fr-FR" dirty="0"/>
              <a:t>Juliette </a:t>
            </a:r>
            <a:r>
              <a:rPr lang="fr-FR" dirty="0" err="1"/>
              <a:t>is</a:t>
            </a:r>
            <a:r>
              <a:rPr lang="fr-FR" dirty="0"/>
              <a:t> the promotion </a:t>
            </a:r>
            <a:r>
              <a:rPr lang="fr-FR" dirty="0" err="1"/>
              <a:t>coordinator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In </a:t>
            </a:r>
            <a:r>
              <a:rPr lang="fr-FR" dirty="0" err="1"/>
              <a:t>each</a:t>
            </a:r>
            <a:r>
              <a:rPr lang="fr-FR" dirty="0"/>
              <a:t> </a:t>
            </a:r>
            <a:r>
              <a:rPr lang="fr-FR" dirty="0" err="1"/>
              <a:t>cities</a:t>
            </a:r>
            <a:r>
              <a:rPr lang="fr-FR" dirty="0"/>
              <a:t>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2-3 </a:t>
            </a:r>
            <a:r>
              <a:rPr lang="fr-FR" dirty="0" err="1"/>
              <a:t>advisers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did</a:t>
            </a:r>
            <a:r>
              <a:rPr lang="fr-FR" dirty="0"/>
              <a:t> </a:t>
            </a:r>
            <a:r>
              <a:rPr lang="fr-FR" dirty="0" err="1"/>
              <a:t>actually</a:t>
            </a:r>
            <a:r>
              <a:rPr lang="fr-FR" dirty="0"/>
              <a:t> organise the local </a:t>
            </a:r>
            <a:r>
              <a:rPr lang="fr-FR" dirty="0" err="1"/>
              <a:t>event</a:t>
            </a:r>
            <a:r>
              <a:rPr lang="fr-FR" dirty="0"/>
              <a:t> </a:t>
            </a:r>
            <a:r>
              <a:rPr lang="fr-FR" dirty="0" err="1"/>
              <a:t>supported</a:t>
            </a:r>
            <a:r>
              <a:rPr lang="fr-FR" dirty="0"/>
              <a:t> by the coordination team.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66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10 </a:t>
            </a:r>
            <a:r>
              <a:rPr lang="fr-FR" dirty="0" err="1"/>
              <a:t>years</a:t>
            </a:r>
            <a:r>
              <a:rPr lang="fr-FR" dirty="0"/>
              <a:t> of </a:t>
            </a:r>
            <a:r>
              <a:rPr lang="fr-FR" dirty="0" err="1"/>
              <a:t>Ocean</a:t>
            </a:r>
            <a:r>
              <a:rPr lang="fr-FR" dirty="0"/>
              <a:t> Hackathon® </a:t>
            </a:r>
            <a:r>
              <a:rPr lang="fr-FR" dirty="0" err="1"/>
              <a:t>since</a:t>
            </a:r>
            <a:r>
              <a:rPr lang="fr-FR" dirty="0"/>
              <a:t> 2016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F9EC-3913-4D99-9377-B25702C9AB5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939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AC50F-D0A2-3B4E-5892-2124B25C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4D81AF-C97F-CC9B-45B7-1919447B8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11D387-4A90-482D-9FC4-D9B77405AB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11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cities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9 </a:t>
            </a:r>
            <a:r>
              <a:rPr lang="fr-FR" dirty="0" err="1"/>
              <a:t>different</a:t>
            </a:r>
            <a:r>
              <a:rPr lang="fr-FR" dirty="0"/>
              <a:t> countries</a:t>
            </a:r>
          </a:p>
          <a:p>
            <a:r>
              <a:rPr lang="fr-FR" dirty="0"/>
              <a:t>Call for challenges are open for </a:t>
            </a:r>
            <a:r>
              <a:rPr lang="fr-FR" dirty="0" err="1"/>
              <a:t>each</a:t>
            </a:r>
            <a:r>
              <a:rPr lang="fr-FR" dirty="0"/>
              <a:t> local </a:t>
            </a:r>
            <a:r>
              <a:rPr lang="fr-FR" dirty="0" err="1"/>
              <a:t>edition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7D8B0-C492-62F4-93C2-D68A0A0074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486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06E0B-8766-5F60-CF75-42D46C6ED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0864DC-5E21-D4CC-6A3E-E7DE7AB3D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4DF7E3-8CE6-1C70-AFBD-55A63D25C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Victoria in Canada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C2D7C6-0BEC-4A35-3420-41831F1CA7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298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992E5-9472-5748-2DE1-FFD7DAD5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A976B3-BC90-3C37-B72F-44E4639FD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A65984-7C92-156F-49E6-F8F5880F0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Salvador in Brasil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92F345-0FAE-5553-4A8B-364F0BB2F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282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4DA63-A796-11B7-3AFA-1B40E61C2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A34FED-72DE-D1BF-D7AE-151FC66B72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A7F39D-CD58-45D0-D0B6-E0B56C906A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Chennai in India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C0D7D4-69CF-EAAA-BA2E-35EFDA687D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937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2B6D0-28D2-57E1-3DEC-0B2E1FC3B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701038-622F-075E-8B7A-3A00BB465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6E2E6F-00EC-37FF-F694-072C95D0C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Galle in Sri Lanka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D9C439-A2FF-1468-630D-AC743AEF8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043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D78D-91EE-DE1C-74DF-34619F03F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93B6DB-F738-F5B9-3369-3CE8C4B23B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E3213F-4BDA-27AC-40FD-BDA96E852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Kuala Lumpur in Malaysia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F8B680-EEF0-D687-B8CE-ED824A7E2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8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474B3-ACE0-68C8-1949-40E56C7F3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852DF8-4781-8E4B-8F55-E54B19C72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C9B989-0D9F-6773-C294-D22E23F84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Santa Cruz de tenerife in Spain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80D464-E090-5547-14DF-A9D9A781B6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513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33FCD-824A-E006-3C8C-E6DE35DBD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FFE358-6C62-F2B3-4EAE-91B52BEBC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AF47ED-C8DE-6D4F-4971-99962753D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Olhao</a:t>
            </a:r>
            <a:r>
              <a:rPr lang="fr-FR" dirty="0"/>
              <a:t> in Portugal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4286BA-6EC3-69AA-2856-655803AFC3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561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A15A8-182C-0B4B-5634-9B000E88D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3A83A5-920B-F43F-8A7A-6F090A8D4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AECAB6-1A81-2B49-58CD-91D0AA599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Peniche in Portugal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69C60E-0F31-E561-B924-FB9F63CA3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432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22B96-0790-F45A-8693-D0B35906E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2C7AEA-EBC0-EF76-E079-B2A82CC1DD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694D6D-BE56-5303-EC10-611E1708B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Cork in Ireland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1ABB02-A689-F461-A0D0-107FA54DF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972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386A-AD28-48C6-02E9-51AF94159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1020DB9-C812-B131-F18A-43480B297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E87F2A-7714-E866-4121-F51D0390A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Toulon in France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C18A36-C0CD-69AF-FE33-A4C9BCAC4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873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BBC3C-8B20-FAA6-59C8-A7B4CD21D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6D4B19-2158-24C8-DD86-79BD6FC42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46083E-6C4A-7EA9-B316-0D55F53A7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Brest in France by the Campus mondial de la </a:t>
            </a:r>
            <a:r>
              <a:rPr lang="fr-FR" dirty="0" err="1"/>
              <a:t>mer’s</a:t>
            </a:r>
            <a:r>
              <a:rPr lang="fr-FR" dirty="0"/>
              <a:t> team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13BA44-F3B0-AAB3-03F9-03BB2456E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816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654D2-E6DD-388C-FEB2-43DE9E672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0555D1-E0CA-BA44-FE6A-0DA0F61AD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9F97F8-B045-CA0E-8732-33C1835CC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The top team from each location advances to the </a:t>
            </a:r>
            <a:r>
              <a:rPr lang="en-US" b="1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International Grande Finale</a:t>
            </a:r>
            <a:r>
              <a:rPr lang="en-US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 in Brest, France. </a:t>
            </a:r>
            <a:endParaRPr lang="fr-FR" dirty="0"/>
          </a:p>
          <a:p>
            <a:endParaRPr lang="fr-FR" dirty="0"/>
          </a:p>
          <a:p>
            <a:endParaRPr lang="en-US" b="0" i="0" dirty="0">
              <a:solidFill>
                <a:srgbClr val="DDDDDD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7C6BCC-4DCC-BF4A-C895-E276C1C47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705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Thanks to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Our </a:t>
            </a:r>
            <a:r>
              <a:rPr lang="fr-FR" dirty="0" err="1"/>
              <a:t>ambassadors</a:t>
            </a:r>
            <a:r>
              <a:rPr lang="fr-FR" dirty="0"/>
              <a:t> </a:t>
            </a:r>
            <a:r>
              <a:rPr lang="fr-FR" dirty="0" err="1"/>
              <a:t>who</a:t>
            </a:r>
            <a:r>
              <a:rPr lang="fr-FR" dirty="0"/>
              <a:t> support the </a:t>
            </a:r>
            <a:r>
              <a:rPr lang="fr-FR" dirty="0" err="1"/>
              <a:t>event</a:t>
            </a:r>
            <a:r>
              <a:rPr lang="fr-FR" dirty="0"/>
              <a:t> and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award</a:t>
            </a:r>
            <a:r>
              <a:rPr lang="fr-FR" dirty="0"/>
              <a:t> the </a:t>
            </a:r>
            <a:r>
              <a:rPr lang="fr-FR" dirty="0" err="1"/>
              <a:t>three</a:t>
            </a:r>
            <a:r>
              <a:rPr lang="fr-FR" dirty="0"/>
              <a:t> top winners at the Grande Finale.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Our global data </a:t>
            </a:r>
            <a:r>
              <a:rPr lang="fr-FR" dirty="0" err="1"/>
              <a:t>partner</a:t>
            </a:r>
            <a:r>
              <a:rPr lang="fr-FR" dirty="0"/>
              <a:t> can </a:t>
            </a:r>
            <a:r>
              <a:rPr lang="fr-FR" dirty="0" err="1"/>
              <a:t>bring</a:t>
            </a:r>
            <a:r>
              <a:rPr lang="fr-FR" dirty="0"/>
              <a:t> data on a large scope </a:t>
            </a:r>
            <a:r>
              <a:rPr lang="fr-FR" dirty="0" err="1"/>
              <a:t>since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are </a:t>
            </a:r>
            <a:r>
              <a:rPr lang="fr-FR" dirty="0" err="1"/>
              <a:t>either</a:t>
            </a:r>
            <a:r>
              <a:rPr lang="fr-FR" dirty="0"/>
              <a:t> national, </a:t>
            </a:r>
            <a:r>
              <a:rPr lang="fr-FR" dirty="0" err="1"/>
              <a:t>european</a:t>
            </a:r>
            <a:r>
              <a:rPr lang="fr-FR" dirty="0"/>
              <a:t> or international. They are public </a:t>
            </a:r>
            <a:r>
              <a:rPr lang="fr-FR" dirty="0" err="1"/>
              <a:t>operators</a:t>
            </a:r>
            <a:r>
              <a:rPr lang="fr-FR" dirty="0"/>
              <a:t>. They </a:t>
            </a:r>
            <a:r>
              <a:rPr lang="fr-FR" dirty="0" err="1"/>
              <a:t>published</a:t>
            </a:r>
            <a:r>
              <a:rPr lang="fr-FR" dirty="0"/>
              <a:t> </a:t>
            </a:r>
            <a:r>
              <a:rPr lang="fr-FR" dirty="0" err="1"/>
              <a:t>reference</a:t>
            </a:r>
            <a:r>
              <a:rPr lang="fr-FR" dirty="0"/>
              <a:t> information and are </a:t>
            </a:r>
            <a:r>
              <a:rPr lang="fr-FR" dirty="0" err="1"/>
              <a:t>involved</a:t>
            </a:r>
            <a:r>
              <a:rPr lang="fr-FR" dirty="0"/>
              <a:t> in open science of data </a:t>
            </a:r>
            <a:r>
              <a:rPr lang="fr-FR" dirty="0" err="1"/>
              <a:t>access</a:t>
            </a:r>
            <a:r>
              <a:rPr lang="fr-FR" dirty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F9EC-3913-4D99-9377-B25702C9AB55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721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83033-DFD7-4234-9F96-F0B4E5C9C74B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928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1987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9E9CB-4310-09BC-B803-139D8CDFB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786E2-B3CD-BC53-78FB-CF3CEA149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4454E3-5574-66AF-01A8-100B64AD0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0A6DD3-CD55-AEFF-162B-ED824972D2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794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ask</a:t>
            </a:r>
            <a:r>
              <a:rPr lang="fr-FR" dirty="0"/>
              <a:t> all the participants to </a:t>
            </a:r>
            <a:r>
              <a:rPr lang="fr-FR" dirty="0" err="1"/>
              <a:t>Ocean</a:t>
            </a:r>
            <a:r>
              <a:rPr lang="fr-FR" dirty="0"/>
              <a:t> Hackathon to </a:t>
            </a:r>
            <a:r>
              <a:rPr lang="fr-FR" dirty="0" err="1"/>
              <a:t>read</a:t>
            </a:r>
            <a:r>
              <a:rPr lang="fr-FR" dirty="0"/>
              <a:t> and </a:t>
            </a:r>
            <a:r>
              <a:rPr lang="fr-FR" dirty="0" err="1"/>
              <a:t>accept</a:t>
            </a:r>
            <a:r>
              <a:rPr lang="fr-FR" dirty="0"/>
              <a:t> the </a:t>
            </a:r>
            <a:r>
              <a:rPr lang="fr-FR" dirty="0" err="1"/>
              <a:t>rules</a:t>
            </a:r>
            <a:r>
              <a:rPr lang="fr-FR" dirty="0"/>
              <a:t> </a:t>
            </a:r>
            <a:r>
              <a:rPr lang="fr-FR" dirty="0" err="1"/>
              <a:t>before</a:t>
            </a:r>
            <a:r>
              <a:rPr lang="fr-FR" dirty="0"/>
              <a:t> the </a:t>
            </a:r>
            <a:r>
              <a:rPr lang="fr-FR" dirty="0" err="1"/>
              <a:t>event</a:t>
            </a:r>
            <a:r>
              <a:rPr lang="fr-FR" dirty="0"/>
              <a:t> </a:t>
            </a:r>
            <a:r>
              <a:rPr lang="fr-FR" dirty="0" err="1"/>
              <a:t>during</a:t>
            </a:r>
            <a:r>
              <a:rPr lang="fr-FR" dirty="0"/>
              <a:t> the </a:t>
            </a:r>
            <a:r>
              <a:rPr lang="fr-FR" dirty="0" err="1"/>
              <a:t>submission</a:t>
            </a:r>
            <a:r>
              <a:rPr lang="fr-FR" dirty="0"/>
              <a:t> of </a:t>
            </a:r>
            <a:r>
              <a:rPr lang="fr-FR" dirty="0" err="1"/>
              <a:t>your</a:t>
            </a:r>
            <a:r>
              <a:rPr lang="fr-FR" dirty="0"/>
              <a:t> challenge and the registration phase. </a:t>
            </a:r>
          </a:p>
          <a:p>
            <a:endParaRPr lang="fr-FR" dirty="0"/>
          </a:p>
          <a:p>
            <a:r>
              <a:rPr lang="fr-FR" dirty="0"/>
              <a:t>Key information are </a:t>
            </a:r>
            <a:r>
              <a:rPr lang="fr-FR" dirty="0" err="1"/>
              <a:t>available</a:t>
            </a:r>
            <a:r>
              <a:rPr lang="fr-FR" dirty="0"/>
              <a:t> in the </a:t>
            </a:r>
            <a:r>
              <a:rPr lang="fr-FR" dirty="0" err="1"/>
              <a:t>rules</a:t>
            </a:r>
            <a:r>
              <a:rPr lang="fr-FR" dirty="0"/>
              <a:t>.</a:t>
            </a:r>
          </a:p>
          <a:p>
            <a:r>
              <a:rPr lang="fr-FR" dirty="0"/>
              <a:t>Every participants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register</a:t>
            </a:r>
            <a:r>
              <a:rPr lang="fr-FR" dirty="0"/>
              <a:t> have to </a:t>
            </a:r>
            <a:r>
              <a:rPr lang="fr-FR" dirty="0" err="1"/>
              <a:t>accept</a:t>
            </a:r>
            <a:r>
              <a:rPr lang="fr-FR" dirty="0"/>
              <a:t> and </a:t>
            </a:r>
            <a:r>
              <a:rPr lang="fr-FR" dirty="0" err="1"/>
              <a:t>read</a:t>
            </a:r>
            <a:r>
              <a:rPr lang="fr-FR" dirty="0"/>
              <a:t> the </a:t>
            </a:r>
            <a:r>
              <a:rPr lang="fr-FR" dirty="0" err="1"/>
              <a:t>rules</a:t>
            </a:r>
            <a:r>
              <a:rPr lang="fr-FR" dirty="0"/>
              <a:t>.</a:t>
            </a:r>
          </a:p>
          <a:p>
            <a:r>
              <a:rPr lang="fr-FR" dirty="0"/>
              <a:t>In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section </a:t>
            </a:r>
            <a:r>
              <a:rPr lang="fr-FR" dirty="0" err="1"/>
              <a:t>dedicated</a:t>
            </a:r>
            <a:r>
              <a:rPr lang="fr-FR" dirty="0"/>
              <a:t> to </a:t>
            </a:r>
            <a:r>
              <a:rPr lang="fr-FR" dirty="0" err="1"/>
              <a:t>intellectual</a:t>
            </a:r>
            <a:r>
              <a:rPr lang="fr-FR" dirty="0"/>
              <a:t> </a:t>
            </a:r>
            <a:r>
              <a:rPr lang="fr-FR" dirty="0" err="1"/>
              <a:t>property</a:t>
            </a:r>
            <a:r>
              <a:rPr lang="fr-FR" dirty="0"/>
              <a:t> </a:t>
            </a:r>
            <a:r>
              <a:rPr lang="fr-FR" dirty="0" err="1"/>
              <a:t>rights</a:t>
            </a:r>
            <a:r>
              <a:rPr lang="fr-FR" dirty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1ECB1-E19C-4E8E-8658-65F851DB2734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776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You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will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have to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developp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a prototype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integrates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marine data.</a:t>
            </a:r>
          </a:p>
          <a:p>
            <a:endParaRPr lang="fr-FR" sz="1800" dirty="0"/>
          </a:p>
          <a:p>
            <a:r>
              <a:rPr lang="fr-FR" sz="1800" dirty="0"/>
              <a:t>You </a:t>
            </a:r>
            <a:r>
              <a:rPr lang="fr-FR" sz="1800" dirty="0" err="1"/>
              <a:t>will</a:t>
            </a:r>
            <a:r>
              <a:rPr lang="fr-FR" sz="1800" dirty="0"/>
              <a:t> have to propose a value proposition </a:t>
            </a:r>
            <a:r>
              <a:rPr lang="fr-FR" sz="1800" dirty="0" err="1"/>
              <a:t>regarding</a:t>
            </a:r>
            <a:r>
              <a:rPr lang="fr-FR" sz="1800" dirty="0"/>
              <a:t> </a:t>
            </a:r>
            <a:r>
              <a:rPr lang="fr-FR" sz="1800" dirty="0" err="1"/>
              <a:t>your</a:t>
            </a:r>
            <a:r>
              <a:rPr lang="fr-FR" sz="1800" dirty="0"/>
              <a:t> </a:t>
            </a:r>
            <a:r>
              <a:rPr lang="fr-FR" sz="1800" dirty="0" err="1"/>
              <a:t>project</a:t>
            </a:r>
            <a:r>
              <a:rPr lang="fr-FR" sz="1800" dirty="0"/>
              <a:t> for </a:t>
            </a:r>
            <a:r>
              <a:rPr lang="fr-FR" sz="1800" dirty="0" err="1"/>
              <a:t>example</a:t>
            </a:r>
            <a:r>
              <a:rPr lang="fr-FR" sz="1800" dirty="0"/>
              <a:t> to </a:t>
            </a:r>
            <a:r>
              <a:rPr lang="fr-FR" sz="1800" dirty="0" err="1"/>
              <a:t>well</a:t>
            </a:r>
            <a:r>
              <a:rPr lang="fr-FR" sz="1800" dirty="0"/>
              <a:t> </a:t>
            </a:r>
            <a:r>
              <a:rPr lang="fr-FR" sz="1800" dirty="0" err="1"/>
              <a:t>identify</a:t>
            </a:r>
            <a:r>
              <a:rPr lang="fr-FR" sz="1800" dirty="0"/>
              <a:t> for </a:t>
            </a:r>
            <a:r>
              <a:rPr lang="fr-FR" sz="1800" dirty="0" err="1"/>
              <a:t>which</a:t>
            </a:r>
            <a:r>
              <a:rPr lang="fr-FR" sz="1800" dirty="0"/>
              <a:t> public </a:t>
            </a:r>
            <a:r>
              <a:rPr lang="fr-FR" sz="1800" dirty="0" err="1"/>
              <a:t>you</a:t>
            </a:r>
            <a:r>
              <a:rPr lang="fr-FR" sz="1800" dirty="0"/>
              <a:t> </a:t>
            </a:r>
            <a:r>
              <a:rPr lang="fr-FR" sz="1800" dirty="0" err="1"/>
              <a:t>developped</a:t>
            </a:r>
            <a:r>
              <a:rPr lang="fr-FR" sz="1800" dirty="0"/>
              <a:t> </a:t>
            </a:r>
            <a:r>
              <a:rPr lang="fr-FR" sz="1800" dirty="0" err="1"/>
              <a:t>this</a:t>
            </a:r>
            <a:r>
              <a:rPr lang="fr-FR" sz="1800" dirty="0"/>
              <a:t> prototype and </a:t>
            </a:r>
            <a:r>
              <a:rPr lang="fr-FR" sz="1800" dirty="0" err="1"/>
              <a:t>also</a:t>
            </a:r>
            <a:r>
              <a:rPr lang="fr-FR" sz="1800" dirty="0"/>
              <a:t> have a </a:t>
            </a:r>
            <a:r>
              <a:rPr lang="fr-FR" sz="1800" dirty="0" err="1"/>
              <a:t>reflexion</a:t>
            </a:r>
            <a:r>
              <a:rPr lang="fr-FR" sz="1800" dirty="0"/>
              <a:t> on the </a:t>
            </a:r>
            <a:r>
              <a:rPr lang="fr-FR" sz="1800" dirty="0" err="1"/>
              <a:t>next</a:t>
            </a:r>
            <a:r>
              <a:rPr lang="fr-FR" sz="1800" dirty="0"/>
              <a:t> </a:t>
            </a:r>
            <a:r>
              <a:rPr lang="fr-FR" sz="1800" dirty="0" err="1"/>
              <a:t>steps</a:t>
            </a:r>
            <a:r>
              <a:rPr lang="fr-FR" sz="1800" dirty="0"/>
              <a:t> after </a:t>
            </a:r>
            <a:r>
              <a:rPr lang="fr-FR" sz="1800" dirty="0" err="1"/>
              <a:t>Ocean</a:t>
            </a:r>
            <a:r>
              <a:rPr lang="fr-FR" sz="1800" dirty="0"/>
              <a:t> Hackathon like </a:t>
            </a:r>
            <a:r>
              <a:rPr lang="fr-FR" sz="1800" dirty="0" err="1"/>
              <a:t>potential</a:t>
            </a:r>
            <a:r>
              <a:rPr lang="fr-FR" sz="1800" dirty="0"/>
              <a:t> </a:t>
            </a:r>
            <a:r>
              <a:rPr lang="fr-FR" sz="1800" dirty="0" err="1"/>
              <a:t>partners</a:t>
            </a:r>
            <a:r>
              <a:rPr lang="fr-FR" sz="1800" dirty="0"/>
              <a:t>. </a:t>
            </a:r>
          </a:p>
          <a:p>
            <a:endParaRPr lang="fr-FR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A prototype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could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be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an mobile application, a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website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, a model or a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pluggin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, a guide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build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on data. The prototype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could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be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 digital or </a:t>
            </a:r>
            <a:r>
              <a:rPr lang="fr-FR" sz="1800" b="0" i="0" dirty="0" err="1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physical</a:t>
            </a:r>
            <a:r>
              <a:rPr lang="fr-FR" sz="1800" b="0" i="0" dirty="0">
                <a:solidFill>
                  <a:srgbClr val="DDDDDD"/>
                </a:solidFill>
                <a:effectLst/>
                <a:latin typeface="Source Sans Pro" panose="020B0503030403020204" pitchFamily="34" charset="0"/>
              </a:rPr>
              <a:t>. 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930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D280-416C-A9A9-1C16-74C7F9E4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6D53DB-7306-7948-4492-5D8391184F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4D1D55-60BC-E26C-1E47-59FE91843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800" dirty="0"/>
          </a:p>
          <a:p>
            <a:r>
              <a:rPr lang="fr-FR" sz="1800" dirty="0"/>
              <a:t>The </a:t>
            </a:r>
            <a:r>
              <a:rPr lang="fr-FR" sz="1800" dirty="0" err="1"/>
              <a:t>scoring</a:t>
            </a:r>
            <a:r>
              <a:rPr lang="fr-FR" sz="1800" dirty="0"/>
              <a:t> </a:t>
            </a:r>
            <a:r>
              <a:rPr lang="fr-FR" sz="1800" dirty="0" err="1"/>
              <a:t>will</a:t>
            </a:r>
            <a:r>
              <a:rPr lang="fr-FR" sz="1800" dirty="0"/>
              <a:t> </a:t>
            </a:r>
            <a:r>
              <a:rPr lang="fr-FR" sz="1800" dirty="0" err="1"/>
              <a:t>be</a:t>
            </a:r>
            <a:r>
              <a:rPr lang="fr-FR" sz="1800" dirty="0"/>
              <a:t> the </a:t>
            </a:r>
            <a:r>
              <a:rPr lang="fr-FR" sz="1800" dirty="0" err="1"/>
              <a:t>same</a:t>
            </a:r>
            <a:r>
              <a:rPr lang="fr-FR" sz="1800" dirty="0"/>
              <a:t> for all the local </a:t>
            </a:r>
            <a:r>
              <a:rPr lang="fr-FR" sz="1800" dirty="0" err="1"/>
              <a:t>editions</a:t>
            </a:r>
            <a:r>
              <a:rPr lang="fr-FR" sz="1800" dirty="0"/>
              <a:t> and all teams: </a:t>
            </a:r>
          </a:p>
          <a:p>
            <a:endParaRPr lang="fr-FR" sz="1800" dirty="0"/>
          </a:p>
          <a:p>
            <a:r>
              <a:rPr lang="fr-FR" sz="1800" dirty="0"/>
              <a:t>….</a:t>
            </a:r>
            <a:r>
              <a:rPr lang="fr-FR" sz="1800" dirty="0" err="1"/>
              <a:t>will</a:t>
            </a:r>
            <a:r>
              <a:rPr lang="fr-FR" sz="1800" dirty="0"/>
              <a:t> </a:t>
            </a:r>
            <a:r>
              <a:rPr lang="fr-FR" sz="1800" dirty="0" err="1"/>
              <a:t>be</a:t>
            </a:r>
            <a:r>
              <a:rPr lang="fr-FR" sz="1800" dirty="0"/>
              <a:t> </a:t>
            </a:r>
            <a:r>
              <a:rPr lang="fr-FR" sz="1800" dirty="0" err="1"/>
              <a:t>assess</a:t>
            </a:r>
            <a:r>
              <a:rPr lang="fr-FR" sz="1800" dirty="0"/>
              <a:t> over 4 points on </a:t>
            </a:r>
            <a:r>
              <a:rPr lang="fr-FR" sz="1800" dirty="0" err="1"/>
              <a:t>each</a:t>
            </a:r>
            <a:r>
              <a:rPr lang="fr-FR" sz="1800" dirty="0"/>
              <a:t> </a:t>
            </a:r>
            <a:r>
              <a:rPr lang="fr-FR" sz="1800" dirty="0" err="1"/>
              <a:t>criteria</a:t>
            </a:r>
            <a:r>
              <a:rPr lang="fr-FR" sz="1800" dirty="0"/>
              <a:t>.</a:t>
            </a:r>
          </a:p>
          <a:p>
            <a:endParaRPr lang="fr-FR" sz="1800" dirty="0"/>
          </a:p>
          <a:p>
            <a:r>
              <a:rPr lang="en-US" sz="1800" dirty="0">
                <a:solidFill>
                  <a:srgbClr val="131313"/>
                </a:solidFill>
                <a:effectLst/>
                <a:latin typeface="Aromatica" panose="00000500000000000000"/>
                <a:ea typeface="MS Mincho" panose="02020609040205080304" pitchFamily="49" charset="-128"/>
                <a:cs typeface="Times New Roman" panose="02020603050405020304" pitchFamily="18" charset="0"/>
              </a:rPr>
              <a:t>Some of the local coaches will follow-up and evaluate the projects during the week-end.</a:t>
            </a:r>
          </a:p>
          <a:p>
            <a:endParaRPr lang="en-US" sz="1800" dirty="0">
              <a:solidFill>
                <a:srgbClr val="131313"/>
              </a:solidFill>
              <a:effectLst/>
              <a:latin typeface="Aromatica" panose="0000050000000000000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131313"/>
                </a:solidFill>
                <a:effectLst/>
                <a:latin typeface="Aromatica" panose="00000500000000000000"/>
                <a:ea typeface="MS Mincho" panose="02020609040205080304" pitchFamily="49" charset="-128"/>
                <a:cs typeface="Times New Roman" panose="02020603050405020304" pitchFamily="18" charset="0"/>
              </a:rPr>
              <a:t>Then the jury will also assess 10 points during the pitch session.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753AEB-66F5-1B01-F4FB-B4454155C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077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Wingdings" panose="05000000000000000000" pitchFamily="2" charset="2"/>
              <a:buChar char="à"/>
            </a:pPr>
            <a:r>
              <a:rPr lang="fr-FR" dirty="0" err="1">
                <a:sym typeface="Wingdings" panose="05000000000000000000" pitchFamily="2" charset="2"/>
              </a:rPr>
              <a:t>Really</a:t>
            </a:r>
            <a:r>
              <a:rPr lang="fr-FR" dirty="0">
                <a:sym typeface="Wingdings" panose="05000000000000000000" pitchFamily="2" charset="2"/>
              </a:rPr>
              <a:t> important for the </a:t>
            </a:r>
            <a:r>
              <a:rPr lang="fr-FR" dirty="0" err="1">
                <a:sym typeface="Wingdings" panose="05000000000000000000" pitchFamily="2" charset="2"/>
              </a:rPr>
              <a:t>following</a:t>
            </a:r>
            <a:r>
              <a:rPr lang="fr-FR" dirty="0">
                <a:sym typeface="Wingdings" panose="05000000000000000000" pitchFamily="2" charset="2"/>
              </a:rPr>
              <a:t> of the </a:t>
            </a:r>
            <a:r>
              <a:rPr lang="fr-FR" dirty="0" err="1">
                <a:sym typeface="Wingdings" panose="05000000000000000000" pitchFamily="2" charset="2"/>
              </a:rPr>
              <a:t>project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during</a:t>
            </a:r>
            <a:r>
              <a:rPr lang="fr-FR" dirty="0">
                <a:sym typeface="Wingdings" panose="05000000000000000000" pitchFamily="2" charset="2"/>
              </a:rPr>
              <a:t> the </a:t>
            </a:r>
            <a:r>
              <a:rPr lang="fr-FR" dirty="0" err="1">
                <a:sym typeface="Wingdings" panose="05000000000000000000" pitchFamily="2" charset="2"/>
              </a:rPr>
              <a:t>event</a:t>
            </a:r>
            <a:r>
              <a:rPr lang="fr-FR" dirty="0">
                <a:sym typeface="Wingdings" panose="05000000000000000000" pitchFamily="2" charset="2"/>
              </a:rPr>
              <a:t> – </a:t>
            </a:r>
            <a:r>
              <a:rPr lang="fr-FR" dirty="0" err="1">
                <a:sym typeface="Wingdings" panose="05000000000000000000" pitchFamily="2" charset="2"/>
              </a:rPr>
              <a:t>useful</a:t>
            </a:r>
            <a:r>
              <a:rPr lang="fr-FR" dirty="0">
                <a:sym typeface="Wingdings" panose="05000000000000000000" pitchFamily="2" charset="2"/>
              </a:rPr>
              <a:t> for the coaches</a:t>
            </a:r>
          </a:p>
          <a:p>
            <a:pPr marL="285750" lvl="0" indent="-285750">
              <a:buFont typeface="Wingdings" panose="05000000000000000000" pitchFamily="2" charset="2"/>
              <a:buChar char="à"/>
            </a:pPr>
            <a:endParaRPr lang="fr-FR" dirty="0">
              <a:sym typeface="Wingdings" panose="05000000000000000000" pitchFamily="2" charset="2"/>
            </a:endParaRPr>
          </a:p>
          <a:p>
            <a:pPr marL="285750" lvl="0" indent="-285750">
              <a:buFont typeface="Wingdings" panose="05000000000000000000" pitchFamily="2" charset="2"/>
              <a:buChar char="à"/>
            </a:pPr>
            <a:r>
              <a:rPr lang="fr-FR" dirty="0">
                <a:sym typeface="Wingdings" panose="05000000000000000000" pitchFamily="2" charset="2"/>
              </a:rPr>
              <a:t>Help to </a:t>
            </a:r>
            <a:r>
              <a:rPr lang="fr-FR" dirty="0" err="1">
                <a:sym typeface="Wingdings" panose="05000000000000000000" pitchFamily="2" charset="2"/>
              </a:rPr>
              <a:t>promote</a:t>
            </a:r>
            <a:r>
              <a:rPr lang="fr-FR" dirty="0">
                <a:sym typeface="Wingdings" panose="05000000000000000000" pitchFamily="2" charset="2"/>
              </a:rPr>
              <a:t> the data use for </a:t>
            </a:r>
            <a:r>
              <a:rPr lang="fr-FR" dirty="0" err="1">
                <a:sym typeface="Wingdings" panose="05000000000000000000" pitchFamily="2" charset="2"/>
              </a:rPr>
              <a:t>our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partners</a:t>
            </a:r>
            <a:r>
              <a:rPr lang="fr-FR" dirty="0">
                <a:sym typeface="Wingdings" panose="05000000000000000000" pitchFamily="2" charset="2"/>
              </a:rPr>
              <a:t> post-</a:t>
            </a:r>
            <a:r>
              <a:rPr lang="fr-FR" dirty="0" err="1">
                <a:sym typeface="Wingdings" panose="05000000000000000000" pitchFamily="2" charset="2"/>
              </a:rPr>
              <a:t>event</a:t>
            </a:r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F9EC-3913-4D99-9377-B25702C9AB55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366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first </a:t>
            </a:r>
            <a:r>
              <a:rPr lang="fr-FR" dirty="0" err="1"/>
              <a:t>thing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have </a:t>
            </a:r>
            <a:r>
              <a:rPr lang="fr-FR" dirty="0" err="1"/>
              <a:t>access</a:t>
            </a:r>
            <a:r>
              <a:rPr lang="fr-FR" dirty="0"/>
              <a:t> to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the data catalogue.</a:t>
            </a:r>
          </a:p>
          <a:p>
            <a:endParaRPr lang="fr-FR" dirty="0"/>
          </a:p>
          <a:p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submitted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challenges, </a:t>
            </a:r>
            <a:r>
              <a:rPr lang="fr-FR" dirty="0" err="1"/>
              <a:t>you</a:t>
            </a:r>
            <a:r>
              <a:rPr lang="fr-FR" dirty="0"/>
              <a:t> gave </a:t>
            </a:r>
            <a:r>
              <a:rPr lang="fr-FR" dirty="0" err="1"/>
              <a:t>some</a:t>
            </a:r>
            <a:r>
              <a:rPr lang="fr-FR" dirty="0"/>
              <a:t> informations on </a:t>
            </a:r>
            <a:r>
              <a:rPr lang="fr-FR" dirty="0" err="1"/>
              <a:t>your</a:t>
            </a:r>
            <a:r>
              <a:rPr lang="fr-FR" dirty="0"/>
              <a:t> data </a:t>
            </a:r>
            <a:r>
              <a:rPr lang="fr-FR" dirty="0" err="1"/>
              <a:t>needs</a:t>
            </a:r>
            <a:r>
              <a:rPr lang="fr-FR" dirty="0"/>
              <a:t>.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those</a:t>
            </a:r>
            <a:r>
              <a:rPr lang="fr-FR" dirty="0"/>
              <a:t> </a:t>
            </a:r>
            <a:r>
              <a:rPr lang="fr-FR" dirty="0" err="1"/>
              <a:t>needs</a:t>
            </a:r>
            <a:r>
              <a:rPr lang="fr-FR" dirty="0"/>
              <a:t>, </a:t>
            </a:r>
            <a:r>
              <a:rPr lang="fr-FR" dirty="0" err="1"/>
              <a:t>our</a:t>
            </a:r>
            <a:r>
              <a:rPr lang="fr-FR" dirty="0"/>
              <a:t> data </a:t>
            </a:r>
            <a:r>
              <a:rPr lang="fr-FR" dirty="0" err="1"/>
              <a:t>partners</a:t>
            </a:r>
            <a:r>
              <a:rPr lang="fr-FR" dirty="0"/>
              <a:t> are </a:t>
            </a:r>
            <a:r>
              <a:rPr lang="fr-FR" dirty="0" err="1"/>
              <a:t>currently</a:t>
            </a:r>
            <a:r>
              <a:rPr lang="fr-FR" dirty="0"/>
              <a:t> </a:t>
            </a:r>
            <a:r>
              <a:rPr lang="fr-FR" dirty="0" err="1"/>
              <a:t>working</a:t>
            </a:r>
            <a:r>
              <a:rPr lang="fr-FR" dirty="0"/>
              <a:t> to </a:t>
            </a:r>
            <a:r>
              <a:rPr lang="fr-FR" dirty="0" err="1"/>
              <a:t>identify</a:t>
            </a:r>
            <a:r>
              <a:rPr lang="fr-FR" dirty="0"/>
              <a:t> the </a:t>
            </a:r>
            <a:r>
              <a:rPr lang="fr-FR" dirty="0" err="1"/>
              <a:t>datasets</a:t>
            </a:r>
            <a:r>
              <a:rPr lang="fr-FR" dirty="0"/>
              <a:t> for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 and to </a:t>
            </a:r>
            <a:r>
              <a:rPr lang="fr-FR" dirty="0" err="1"/>
              <a:t>answer</a:t>
            </a:r>
            <a:r>
              <a:rPr lang="fr-FR" dirty="0"/>
              <a:t> to </a:t>
            </a:r>
            <a:r>
              <a:rPr lang="fr-FR" dirty="0" err="1"/>
              <a:t>your</a:t>
            </a:r>
            <a:r>
              <a:rPr lang="fr-FR" dirty="0"/>
              <a:t> data </a:t>
            </a:r>
            <a:r>
              <a:rPr lang="fr-FR" dirty="0" err="1"/>
              <a:t>request</a:t>
            </a:r>
            <a:r>
              <a:rPr lang="fr-FR" dirty="0"/>
              <a:t>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F9EC-3913-4D99-9377-B25702C9AB55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490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63FF4-AE8D-A5E3-A3A7-A66647AB8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465161-5981-1DBD-16BE-B2DD97E4AE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10AE3E-70A5-EF98-EB74-9512FE33C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first </a:t>
            </a:r>
            <a:r>
              <a:rPr lang="fr-FR" dirty="0" err="1"/>
              <a:t>thing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have </a:t>
            </a:r>
            <a:r>
              <a:rPr lang="fr-FR" dirty="0" err="1"/>
              <a:t>access</a:t>
            </a:r>
            <a:r>
              <a:rPr lang="fr-FR" dirty="0"/>
              <a:t> to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the data catalogue.</a:t>
            </a:r>
          </a:p>
          <a:p>
            <a:endParaRPr lang="fr-FR" dirty="0"/>
          </a:p>
          <a:p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submitted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challenges, </a:t>
            </a:r>
            <a:r>
              <a:rPr lang="fr-FR" dirty="0" err="1"/>
              <a:t>you</a:t>
            </a:r>
            <a:r>
              <a:rPr lang="fr-FR" dirty="0"/>
              <a:t> gave </a:t>
            </a:r>
            <a:r>
              <a:rPr lang="fr-FR" dirty="0" err="1"/>
              <a:t>some</a:t>
            </a:r>
            <a:r>
              <a:rPr lang="fr-FR" dirty="0"/>
              <a:t> informations on </a:t>
            </a:r>
            <a:r>
              <a:rPr lang="fr-FR" dirty="0" err="1"/>
              <a:t>your</a:t>
            </a:r>
            <a:r>
              <a:rPr lang="fr-FR" dirty="0"/>
              <a:t> data </a:t>
            </a:r>
            <a:r>
              <a:rPr lang="fr-FR" dirty="0" err="1"/>
              <a:t>needs</a:t>
            </a:r>
            <a:r>
              <a:rPr lang="fr-FR" dirty="0"/>
              <a:t>.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those</a:t>
            </a:r>
            <a:r>
              <a:rPr lang="fr-FR" dirty="0"/>
              <a:t> </a:t>
            </a:r>
            <a:r>
              <a:rPr lang="fr-FR" dirty="0" err="1"/>
              <a:t>needs</a:t>
            </a:r>
            <a:r>
              <a:rPr lang="fr-FR" dirty="0"/>
              <a:t>, </a:t>
            </a:r>
            <a:r>
              <a:rPr lang="fr-FR" dirty="0" err="1"/>
              <a:t>our</a:t>
            </a:r>
            <a:r>
              <a:rPr lang="fr-FR" dirty="0"/>
              <a:t> data </a:t>
            </a:r>
            <a:r>
              <a:rPr lang="fr-FR" dirty="0" err="1"/>
              <a:t>partners</a:t>
            </a:r>
            <a:r>
              <a:rPr lang="fr-FR" dirty="0"/>
              <a:t> are </a:t>
            </a:r>
            <a:r>
              <a:rPr lang="fr-FR" dirty="0" err="1"/>
              <a:t>currently</a:t>
            </a:r>
            <a:r>
              <a:rPr lang="fr-FR" dirty="0"/>
              <a:t> </a:t>
            </a:r>
            <a:r>
              <a:rPr lang="fr-FR" dirty="0" err="1"/>
              <a:t>working</a:t>
            </a:r>
            <a:r>
              <a:rPr lang="fr-FR" dirty="0"/>
              <a:t> to </a:t>
            </a:r>
            <a:r>
              <a:rPr lang="fr-FR" dirty="0" err="1"/>
              <a:t>identify</a:t>
            </a:r>
            <a:r>
              <a:rPr lang="fr-FR" dirty="0"/>
              <a:t> the </a:t>
            </a:r>
            <a:r>
              <a:rPr lang="fr-FR" dirty="0" err="1"/>
              <a:t>datasets</a:t>
            </a:r>
            <a:r>
              <a:rPr lang="fr-FR" dirty="0"/>
              <a:t> for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 and to </a:t>
            </a:r>
            <a:r>
              <a:rPr lang="fr-FR" dirty="0" err="1"/>
              <a:t>answer</a:t>
            </a:r>
            <a:r>
              <a:rPr lang="fr-FR" dirty="0"/>
              <a:t> to </a:t>
            </a:r>
            <a:r>
              <a:rPr lang="fr-FR" dirty="0" err="1"/>
              <a:t>your</a:t>
            </a:r>
            <a:r>
              <a:rPr lang="fr-FR" dirty="0"/>
              <a:t> data </a:t>
            </a:r>
            <a:r>
              <a:rPr lang="fr-FR" dirty="0" err="1"/>
              <a:t>request</a:t>
            </a:r>
            <a:r>
              <a:rPr lang="fr-FR" dirty="0"/>
              <a:t>.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AFA709-3729-4BC1-1403-84A23C548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F9EC-3913-4D99-9377-B25702C9AB55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9360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24AD0-BE89-ED51-D188-7EBD3D29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5C0744-0044-A2CA-CD96-BE3375482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2AE01-75B6-FDD2-034B-D9522C9DA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36CE5D-4A3B-C265-95E5-2AF0A8FDF6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0697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24AD0-BE89-ED51-D188-7EBD3D29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5C0744-0044-A2CA-CD96-BE3375482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E2AE01-75B6-FDD2-034B-D9522C9DA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During the </a:t>
            </a:r>
            <a:r>
              <a:rPr lang="fr-FR" dirty="0" err="1"/>
              <a:t>event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have </a:t>
            </a:r>
            <a:r>
              <a:rPr lang="fr-FR" dirty="0" err="1"/>
              <a:t>access</a:t>
            </a:r>
            <a:r>
              <a:rPr lang="fr-FR" dirty="0"/>
              <a:t> to ressources on the </a:t>
            </a:r>
            <a:r>
              <a:rPr lang="fr-FR" dirty="0" err="1"/>
              <a:t>website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 for all the participants. Many ressources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 to help </a:t>
            </a:r>
            <a:r>
              <a:rPr lang="fr-FR" dirty="0" err="1"/>
              <a:t>you</a:t>
            </a:r>
            <a:r>
              <a:rPr lang="fr-FR" dirty="0"/>
              <a:t> in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You </a:t>
            </a:r>
            <a:r>
              <a:rPr lang="fr-FR" dirty="0" err="1"/>
              <a:t>will</a:t>
            </a:r>
            <a:r>
              <a:rPr lang="fr-FR" dirty="0"/>
              <a:t> have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access</a:t>
            </a:r>
            <a:r>
              <a:rPr lang="fr-FR" dirty="0"/>
              <a:t> to a </a:t>
            </a:r>
            <a:r>
              <a:rPr lang="fr-FR" dirty="0" err="1"/>
              <a:t>restricted</a:t>
            </a:r>
            <a:r>
              <a:rPr lang="fr-FR" dirty="0"/>
              <a:t> area </a:t>
            </a:r>
            <a:r>
              <a:rPr lang="fr-FR" dirty="0" err="1"/>
              <a:t>during</a:t>
            </a:r>
            <a:r>
              <a:rPr lang="fr-FR" dirty="0"/>
              <a:t> the </a:t>
            </a:r>
            <a:r>
              <a:rPr lang="fr-FR" dirty="0" err="1"/>
              <a:t>event</a:t>
            </a:r>
            <a:r>
              <a:rPr lang="fr-FR" dirty="0"/>
              <a:t> and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find</a:t>
            </a:r>
            <a:r>
              <a:rPr lang="fr-FR" dirty="0"/>
              <a:t> data </a:t>
            </a:r>
            <a:r>
              <a:rPr lang="fr-FR" dirty="0" err="1"/>
              <a:t>tutorials</a:t>
            </a:r>
            <a:r>
              <a:rPr lang="fr-FR" dirty="0"/>
              <a:t> and a </a:t>
            </a:r>
            <a:r>
              <a:rPr lang="fr-FR" dirty="0" err="1"/>
              <a:t>toolbox</a:t>
            </a:r>
            <a:r>
              <a:rPr lang="fr-FR" dirty="0"/>
              <a:t>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36CE5D-4A3B-C265-95E5-2AF0A8FDF6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0697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633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fr-FR" sz="1200" dirty="0"/>
              <a:t>You </a:t>
            </a:r>
            <a:r>
              <a:rPr lang="fr-FR" sz="1200" dirty="0" err="1"/>
              <a:t>will</a:t>
            </a:r>
            <a:r>
              <a:rPr lang="fr-FR" sz="1200" dirty="0"/>
              <a:t> </a:t>
            </a:r>
            <a:r>
              <a:rPr lang="fr-FR" sz="1200" dirty="0" err="1"/>
              <a:t>be</a:t>
            </a:r>
            <a:r>
              <a:rPr lang="fr-FR" sz="1200" dirty="0"/>
              <a:t> able to contact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data coaches</a:t>
            </a:r>
            <a:r>
              <a:rPr lang="fr-FR" sz="1200" dirty="0"/>
              <a:t> for:</a:t>
            </a:r>
          </a:p>
          <a:p>
            <a:pPr>
              <a:spcAft>
                <a:spcPts val="600"/>
              </a:spcAft>
            </a:pPr>
            <a:r>
              <a:rPr lang="fr-FR" sz="1200" dirty="0"/>
              <a:t>- </a:t>
            </a:r>
            <a:r>
              <a:rPr lang="fr-FR" sz="1200" b="1" dirty="0" err="1"/>
              <a:t>identifying</a:t>
            </a:r>
            <a:r>
              <a:rPr lang="fr-FR" sz="1200" dirty="0"/>
              <a:t> new </a:t>
            </a:r>
            <a:r>
              <a:rPr lang="fr-FR" sz="1200" dirty="0" err="1"/>
              <a:t>datasets</a:t>
            </a:r>
            <a:endParaRPr lang="fr-FR" sz="1200" dirty="0"/>
          </a:p>
          <a:p>
            <a:pPr>
              <a:spcAft>
                <a:spcPts val="600"/>
              </a:spcAft>
            </a:pPr>
            <a:r>
              <a:rPr lang="fr-FR" sz="1200" dirty="0"/>
              <a:t>- for </a:t>
            </a:r>
            <a:r>
              <a:rPr lang="fr-FR" sz="1200" b="1" dirty="0"/>
              <a:t>help</a:t>
            </a:r>
            <a:r>
              <a:rPr lang="fr-FR" sz="1200" dirty="0"/>
              <a:t> </a:t>
            </a:r>
            <a:r>
              <a:rPr lang="fr-FR" sz="1200" dirty="0" err="1"/>
              <a:t>with</a:t>
            </a:r>
            <a:r>
              <a:rPr lang="fr-FR" sz="1200" dirty="0"/>
              <a:t> data </a:t>
            </a:r>
            <a:r>
              <a:rPr lang="fr-FR" sz="1200" dirty="0" err="1"/>
              <a:t>processing</a:t>
            </a:r>
            <a:endParaRPr lang="fr-FR" sz="1200" dirty="0"/>
          </a:p>
          <a:p>
            <a:pPr>
              <a:spcAft>
                <a:spcPts val="600"/>
              </a:spcAft>
            </a:pPr>
            <a:r>
              <a:rPr lang="fr-FR" sz="1200" dirty="0"/>
              <a:t>- or more </a:t>
            </a:r>
            <a:r>
              <a:rPr lang="fr-FR" sz="1200" b="1" dirty="0" err="1"/>
              <a:t>general</a:t>
            </a:r>
            <a:r>
              <a:rPr lang="fr-FR" sz="1200" b="1" dirty="0"/>
              <a:t> issues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83033-DFD7-4234-9F96-F0B4E5C9C74B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8403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E5A81-FA79-4513-9B8C-2C788FA523AD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545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graphisme, affiche, Graphique&#10;&#10;Le contenu généré par l’IA peut être incorrect.">
            <a:extLst>
              <a:ext uri="{FF2B5EF4-FFF2-40B4-BE49-F238E27FC236}">
                <a16:creationId xmlns:a16="http://schemas.microsoft.com/office/drawing/2014/main" id="{3966566D-1D25-0F3A-C5F1-297AF69DB3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F27FF8D-8CF6-A1AE-9048-66F8ACB36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226" y="2147495"/>
            <a:ext cx="6711351" cy="1655763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523A31-2B15-0517-A428-697904F1D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0226" y="4194960"/>
            <a:ext cx="6711351" cy="11638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Khand" panose="02000000000000000000" pitchFamily="2" charset="0"/>
                <a:cs typeface="Khand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8C142F-8BD9-D3D6-1E19-196B979AA7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65" y="560717"/>
            <a:ext cx="599076" cy="34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7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graphisme, affiche, habits&#10;&#10;Le contenu généré par l’IA peut être incorrect.">
            <a:extLst>
              <a:ext uri="{FF2B5EF4-FFF2-40B4-BE49-F238E27FC236}">
                <a16:creationId xmlns:a16="http://schemas.microsoft.com/office/drawing/2014/main" id="{A7E75B0E-18DC-C0E8-E62C-FC9019BC7D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F27FF8D-8CF6-A1AE-9048-66F8ACB36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226" y="2147495"/>
            <a:ext cx="6711351" cy="1655763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523A31-2B15-0517-A428-697904F1D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0226" y="4194960"/>
            <a:ext cx="6711351" cy="11638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Khand" panose="02000000000000000000" pitchFamily="2" charset="0"/>
                <a:cs typeface="Khand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3634B9-8C38-367A-EC07-294276165D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20" y="519564"/>
            <a:ext cx="599076" cy="34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5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pture d’écran, Graphique, texte, conception&#10;&#10;Le contenu généré par l’IA peut être incorrect.">
            <a:extLst>
              <a:ext uri="{FF2B5EF4-FFF2-40B4-BE49-F238E27FC236}">
                <a16:creationId xmlns:a16="http://schemas.microsoft.com/office/drawing/2014/main" id="{BE1367D1-FCFF-9F84-C98B-1F50234A84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0E57B6-01A4-42E1-5F6C-89F46405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584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09C1B2-BDC0-0ECD-7DD8-D0D0C4C6C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6875"/>
            <a:ext cx="10515600" cy="4650088"/>
          </a:xfrm>
        </p:spPr>
        <p:txBody>
          <a:bodyPr/>
          <a:lstStyle>
            <a:lvl1pPr>
              <a:defRPr>
                <a:latin typeface="Khand" panose="02000000000000000000" pitchFamily="2" charset="0"/>
                <a:cs typeface="Khand" panose="02000000000000000000" pitchFamily="2" charset="0"/>
              </a:defRPr>
            </a:lvl1pPr>
            <a:lvl2pPr>
              <a:defRPr>
                <a:latin typeface="Khand" panose="02000000000000000000" pitchFamily="2" charset="0"/>
                <a:cs typeface="Khand" panose="02000000000000000000" pitchFamily="2" charset="0"/>
              </a:defRPr>
            </a:lvl2pPr>
            <a:lvl3pPr>
              <a:defRPr>
                <a:latin typeface="Khand" panose="02000000000000000000" pitchFamily="2" charset="0"/>
                <a:cs typeface="Khand" panose="02000000000000000000" pitchFamily="2" charset="0"/>
              </a:defRPr>
            </a:lvl3pPr>
            <a:lvl4pPr>
              <a:defRPr>
                <a:latin typeface="Khand" panose="02000000000000000000" pitchFamily="2" charset="0"/>
                <a:cs typeface="Khand" panose="02000000000000000000" pitchFamily="2" charset="0"/>
              </a:defRPr>
            </a:lvl4pPr>
            <a:lvl5pPr>
              <a:defRPr>
                <a:latin typeface="Khand" panose="02000000000000000000" pitchFamily="2" charset="0"/>
                <a:cs typeface="Khand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8AF2CC-0C46-F7C7-7B00-B302A149E8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212" y="933003"/>
            <a:ext cx="599076" cy="34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noir et blanc, eau, léger&#10;&#10;Le contenu généré par l’IA peut être incorrect.">
            <a:extLst>
              <a:ext uri="{FF2B5EF4-FFF2-40B4-BE49-F238E27FC236}">
                <a16:creationId xmlns:a16="http://schemas.microsoft.com/office/drawing/2014/main" id="{0B15C7A0-60C2-032D-A0CA-CF26FB8366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0E57B6-01A4-42E1-5F6C-89F46405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584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09C1B2-BDC0-0ECD-7DD8-D0D0C4C6C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6875"/>
            <a:ext cx="10515600" cy="4650088"/>
          </a:xfrm>
        </p:spPr>
        <p:txBody>
          <a:bodyPr/>
          <a:lstStyle>
            <a:lvl1pPr>
              <a:defRPr>
                <a:latin typeface="Khand" panose="02000000000000000000" pitchFamily="2" charset="0"/>
                <a:cs typeface="Khand" panose="02000000000000000000" pitchFamily="2" charset="0"/>
              </a:defRPr>
            </a:lvl1pPr>
            <a:lvl2pPr>
              <a:defRPr>
                <a:latin typeface="Khand" panose="02000000000000000000" pitchFamily="2" charset="0"/>
                <a:cs typeface="Khand" panose="02000000000000000000" pitchFamily="2" charset="0"/>
              </a:defRPr>
            </a:lvl2pPr>
            <a:lvl3pPr>
              <a:defRPr>
                <a:latin typeface="Khand" panose="02000000000000000000" pitchFamily="2" charset="0"/>
                <a:cs typeface="Khand" panose="02000000000000000000" pitchFamily="2" charset="0"/>
              </a:defRPr>
            </a:lvl3pPr>
            <a:lvl4pPr>
              <a:defRPr>
                <a:latin typeface="Khand" panose="02000000000000000000" pitchFamily="2" charset="0"/>
                <a:cs typeface="Khand" panose="02000000000000000000" pitchFamily="2" charset="0"/>
              </a:defRPr>
            </a:lvl4pPr>
            <a:lvl5pPr>
              <a:defRPr>
                <a:latin typeface="Khand" panose="02000000000000000000" pitchFamily="2" charset="0"/>
                <a:cs typeface="Khand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8FBD60-FAC0-32DC-6C61-62FD73DFB4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850" y="845838"/>
            <a:ext cx="599076" cy="34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9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ersonne, bulle&#10;&#10;Le contenu généré par l’IA peut être incorrect.">
            <a:extLst>
              <a:ext uri="{FF2B5EF4-FFF2-40B4-BE49-F238E27FC236}">
                <a16:creationId xmlns:a16="http://schemas.microsoft.com/office/drawing/2014/main" id="{32254AED-7DEC-C53A-2788-5902A5FF8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0E57B6-01A4-42E1-5F6C-89F46405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584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09C1B2-BDC0-0ECD-7DD8-D0D0C4C6C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6875"/>
            <a:ext cx="10515600" cy="4650088"/>
          </a:xfrm>
        </p:spPr>
        <p:txBody>
          <a:bodyPr/>
          <a:lstStyle>
            <a:lvl1pPr>
              <a:defRPr>
                <a:latin typeface="Khand" panose="02000000000000000000" pitchFamily="2" charset="0"/>
                <a:cs typeface="Khand" panose="02000000000000000000" pitchFamily="2" charset="0"/>
              </a:defRPr>
            </a:lvl1pPr>
            <a:lvl2pPr>
              <a:defRPr>
                <a:latin typeface="Khand" panose="02000000000000000000" pitchFamily="2" charset="0"/>
                <a:cs typeface="Khand" panose="02000000000000000000" pitchFamily="2" charset="0"/>
              </a:defRPr>
            </a:lvl2pPr>
            <a:lvl3pPr>
              <a:defRPr>
                <a:latin typeface="Khand" panose="02000000000000000000" pitchFamily="2" charset="0"/>
                <a:cs typeface="Khand" panose="02000000000000000000" pitchFamily="2" charset="0"/>
              </a:defRPr>
            </a:lvl3pPr>
            <a:lvl4pPr>
              <a:defRPr>
                <a:latin typeface="Khand" panose="02000000000000000000" pitchFamily="2" charset="0"/>
                <a:cs typeface="Khand" panose="02000000000000000000" pitchFamily="2" charset="0"/>
              </a:defRPr>
            </a:lvl4pPr>
            <a:lvl5pPr>
              <a:defRPr>
                <a:latin typeface="Khand" panose="02000000000000000000" pitchFamily="2" charset="0"/>
                <a:cs typeface="Khand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2830158-C032-729B-B2E6-4976FB2439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476" y="845838"/>
            <a:ext cx="599076" cy="34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7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C3ED96C-1E09-DCCE-5AAF-F6146EB683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F27FF8D-8CF6-A1AE-9048-66F8ACB36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226" y="2147495"/>
            <a:ext cx="6711351" cy="1655763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523A31-2B15-0517-A428-697904F1D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0226" y="4194960"/>
            <a:ext cx="6711351" cy="11638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Khand" panose="02000000000000000000" pitchFamily="2" charset="0"/>
                <a:cs typeface="Khand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90418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A67E16B-187A-9DA7-2F49-939757FB16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0E57B6-01A4-42E1-5F6C-89F46405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7028"/>
            <a:ext cx="10515600" cy="911584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09C1B2-BDC0-0ECD-7DD8-D0D0C4C6C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3857"/>
            <a:ext cx="10515600" cy="4003106"/>
          </a:xfrm>
        </p:spPr>
        <p:txBody>
          <a:bodyPr/>
          <a:lstStyle>
            <a:lvl1pPr>
              <a:defRPr>
                <a:latin typeface="Khand" panose="02000000000000000000" pitchFamily="2" charset="0"/>
                <a:cs typeface="Khand" panose="02000000000000000000" pitchFamily="2" charset="0"/>
              </a:defRPr>
            </a:lvl1pPr>
            <a:lvl2pPr>
              <a:defRPr>
                <a:latin typeface="Khand" panose="02000000000000000000" pitchFamily="2" charset="0"/>
                <a:cs typeface="Khand" panose="02000000000000000000" pitchFamily="2" charset="0"/>
              </a:defRPr>
            </a:lvl2pPr>
            <a:lvl3pPr>
              <a:defRPr>
                <a:latin typeface="Khand" panose="02000000000000000000" pitchFamily="2" charset="0"/>
                <a:cs typeface="Khand" panose="02000000000000000000" pitchFamily="2" charset="0"/>
              </a:defRPr>
            </a:lvl3pPr>
            <a:lvl4pPr>
              <a:defRPr>
                <a:latin typeface="Khand" panose="02000000000000000000" pitchFamily="2" charset="0"/>
                <a:cs typeface="Khand" panose="02000000000000000000" pitchFamily="2" charset="0"/>
              </a:defRPr>
            </a:lvl4pPr>
            <a:lvl5pPr>
              <a:defRPr>
                <a:latin typeface="Khand" panose="02000000000000000000" pitchFamily="2" charset="0"/>
                <a:cs typeface="Khand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4353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6C363A0-8420-EDEC-FA6C-0653662CF0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0E57B6-01A4-42E1-5F6C-89F46405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45" y="733753"/>
            <a:ext cx="8461076" cy="911584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09C1B2-BDC0-0ECD-7DD8-D0D0C4C6C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8308" y="1854679"/>
            <a:ext cx="8705491" cy="4322284"/>
          </a:xfrm>
        </p:spPr>
        <p:txBody>
          <a:bodyPr/>
          <a:lstStyle>
            <a:lvl1pPr>
              <a:defRPr>
                <a:latin typeface="Khand" panose="02000000000000000000" pitchFamily="2" charset="0"/>
                <a:cs typeface="Khand" panose="02000000000000000000" pitchFamily="2" charset="0"/>
              </a:defRPr>
            </a:lvl1pPr>
            <a:lvl2pPr>
              <a:defRPr>
                <a:latin typeface="Khand" panose="02000000000000000000" pitchFamily="2" charset="0"/>
                <a:cs typeface="Khand" panose="02000000000000000000" pitchFamily="2" charset="0"/>
              </a:defRPr>
            </a:lvl2pPr>
            <a:lvl3pPr>
              <a:defRPr>
                <a:latin typeface="Khand" panose="02000000000000000000" pitchFamily="2" charset="0"/>
                <a:cs typeface="Khand" panose="02000000000000000000" pitchFamily="2" charset="0"/>
              </a:defRPr>
            </a:lvl3pPr>
            <a:lvl4pPr>
              <a:defRPr>
                <a:latin typeface="Khand" panose="02000000000000000000" pitchFamily="2" charset="0"/>
                <a:cs typeface="Khand" panose="02000000000000000000" pitchFamily="2" charset="0"/>
              </a:defRPr>
            </a:lvl4pPr>
            <a:lvl5pPr>
              <a:defRPr>
                <a:latin typeface="Khand" panose="02000000000000000000" pitchFamily="2" charset="0"/>
                <a:cs typeface="Khand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8FBD60-FAC0-32DC-6C61-62FD73DFB4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850" y="845838"/>
            <a:ext cx="599076" cy="34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894643A-51DF-066A-F54B-248F38933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F27FF8D-8CF6-A1AE-9048-66F8ACB36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226" y="2147495"/>
            <a:ext cx="6711351" cy="1655763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523A31-2B15-0517-A428-697904F1D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0226" y="4194960"/>
            <a:ext cx="6711351" cy="116383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Khand" panose="02000000000000000000" pitchFamily="2" charset="0"/>
                <a:cs typeface="Khand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898740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E488828-B9DE-F820-162D-A637991441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0E57B6-01A4-42E1-5F6C-89F46405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7028"/>
            <a:ext cx="10515600" cy="911584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09C1B2-BDC0-0ECD-7DD8-D0D0C4C6C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3857"/>
            <a:ext cx="10515600" cy="4003106"/>
          </a:xfrm>
        </p:spPr>
        <p:txBody>
          <a:bodyPr/>
          <a:lstStyle>
            <a:lvl1pPr>
              <a:defRPr>
                <a:latin typeface="Khand" panose="02000000000000000000" pitchFamily="2" charset="0"/>
                <a:cs typeface="Khand" panose="02000000000000000000" pitchFamily="2" charset="0"/>
              </a:defRPr>
            </a:lvl1pPr>
            <a:lvl2pPr>
              <a:defRPr>
                <a:latin typeface="Khand" panose="02000000000000000000" pitchFamily="2" charset="0"/>
                <a:cs typeface="Khand" panose="02000000000000000000" pitchFamily="2" charset="0"/>
              </a:defRPr>
            </a:lvl2pPr>
            <a:lvl3pPr>
              <a:defRPr>
                <a:latin typeface="Khand" panose="02000000000000000000" pitchFamily="2" charset="0"/>
                <a:cs typeface="Khand" panose="02000000000000000000" pitchFamily="2" charset="0"/>
              </a:defRPr>
            </a:lvl3pPr>
            <a:lvl4pPr>
              <a:defRPr>
                <a:latin typeface="Khand" panose="02000000000000000000" pitchFamily="2" charset="0"/>
                <a:cs typeface="Khand" panose="02000000000000000000" pitchFamily="2" charset="0"/>
              </a:defRPr>
            </a:lvl4pPr>
            <a:lvl5pPr>
              <a:defRPr>
                <a:latin typeface="Khand" panose="02000000000000000000" pitchFamily="2" charset="0"/>
                <a:cs typeface="Khand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71401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FED372D-137A-409C-5A4B-2B9487E5A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0E57B6-01A4-42E1-5F6C-89F46405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45" y="733753"/>
            <a:ext cx="8461076" cy="911584"/>
          </a:xfrm>
        </p:spPr>
        <p:txBody>
          <a:bodyPr/>
          <a:lstStyle>
            <a:lvl1pPr>
              <a:defRPr>
                <a:latin typeface="Bebas Neue" panose="020B0606020202050201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09C1B2-BDC0-0ECD-7DD8-D0D0C4C6C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8308" y="1854679"/>
            <a:ext cx="8705491" cy="4322284"/>
          </a:xfrm>
        </p:spPr>
        <p:txBody>
          <a:bodyPr/>
          <a:lstStyle>
            <a:lvl1pPr>
              <a:defRPr>
                <a:latin typeface="Khand" panose="02000000000000000000" pitchFamily="2" charset="0"/>
                <a:cs typeface="Khand" panose="02000000000000000000" pitchFamily="2" charset="0"/>
              </a:defRPr>
            </a:lvl1pPr>
            <a:lvl2pPr>
              <a:defRPr>
                <a:latin typeface="Khand" panose="02000000000000000000" pitchFamily="2" charset="0"/>
                <a:cs typeface="Khand" panose="02000000000000000000" pitchFamily="2" charset="0"/>
              </a:defRPr>
            </a:lvl2pPr>
            <a:lvl3pPr>
              <a:defRPr>
                <a:latin typeface="Khand" panose="02000000000000000000" pitchFamily="2" charset="0"/>
                <a:cs typeface="Khand" panose="02000000000000000000" pitchFamily="2" charset="0"/>
              </a:defRPr>
            </a:lvl3pPr>
            <a:lvl4pPr>
              <a:defRPr>
                <a:latin typeface="Khand" panose="02000000000000000000" pitchFamily="2" charset="0"/>
                <a:cs typeface="Khand" panose="02000000000000000000" pitchFamily="2" charset="0"/>
              </a:defRPr>
            </a:lvl4pPr>
            <a:lvl5pPr>
              <a:defRPr>
                <a:latin typeface="Khand" panose="02000000000000000000" pitchFamily="2" charset="0"/>
                <a:cs typeface="Khand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2060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87F57F9-FD53-F77D-9F8A-22B326F0B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468224-AB6B-3946-24EC-C44F7E66B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A7E6CB-DF80-FD45-D02D-5D193C384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BEAB3-F185-4C07-93EC-C65E200A62CF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69D0EF-422C-2DA5-FD4E-535BE0A9F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6FEEFE-B332-FB59-B02A-BC0A835A7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7370E0-9874-48D2-85A7-559D9C1B55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3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87F57F9-FD53-F77D-9F8A-22B326F0B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468224-AB6B-3946-24EC-C44F7E66B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A7E6CB-DF80-FD45-D02D-5D193C384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BEAB3-F185-4C07-93EC-C65E200A62CF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69D0EF-422C-2DA5-FD4E-535BE0A9F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6FEEFE-B332-FB59-B02A-BC0A835A7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7370E0-9874-48D2-85A7-559D9C1B55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07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87F57F9-FD53-F77D-9F8A-22B326F0B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468224-AB6B-3946-24EC-C44F7E66B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A7E6CB-DF80-FD45-D02D-5D193C384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BEAB3-F185-4C07-93EC-C65E200A62CF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69D0EF-422C-2DA5-FD4E-535BE0A9F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6FEEFE-B332-FB59-B02A-BC0A835A7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7370E0-9874-48D2-85A7-559D9C1B55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06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5" Type="http://schemas.openxmlformats.org/officeDocument/2006/relationships/image" Target="../media/image43.jp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12" Type="http://schemas.openxmlformats.org/officeDocument/2006/relationships/image" Target="../media/image6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jpeg"/><Relationship Id="rId11" Type="http://schemas.openxmlformats.org/officeDocument/2006/relationships/image" Target="../media/image67.jpg"/><Relationship Id="rId5" Type="http://schemas.openxmlformats.org/officeDocument/2006/relationships/image" Target="../media/image61.jpg"/><Relationship Id="rId10" Type="http://schemas.openxmlformats.org/officeDocument/2006/relationships/image" Target="../media/image66.jpg"/><Relationship Id="rId4" Type="http://schemas.openxmlformats.org/officeDocument/2006/relationships/image" Target="../media/image60.jpg"/><Relationship Id="rId9" Type="http://schemas.openxmlformats.org/officeDocument/2006/relationships/image" Target="../media/image6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sv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sv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hyperlink" Target="http://www.ocean-hackathon.fr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1.png"/><Relationship Id="rId5" Type="http://schemas.openxmlformats.org/officeDocument/2006/relationships/image" Target="../media/image80.sv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ocean-hackathon.fr/" TargetMode="External"/><Relationship Id="rId5" Type="http://schemas.openxmlformats.org/officeDocument/2006/relationships/image" Target="../media/image81.png"/><Relationship Id="rId4" Type="http://schemas.openxmlformats.org/officeDocument/2006/relationships/image" Target="../media/image8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0.svg"/><Relationship Id="rId5" Type="http://schemas.openxmlformats.org/officeDocument/2006/relationships/image" Target="../media/image83.svg"/><Relationship Id="rId4" Type="http://schemas.openxmlformats.org/officeDocument/2006/relationships/hyperlink" Target="http://www.ocean-hackathon.fr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0.svg"/><Relationship Id="rId5" Type="http://schemas.openxmlformats.org/officeDocument/2006/relationships/image" Target="../media/image83.svg"/><Relationship Id="rId4" Type="http://schemas.openxmlformats.org/officeDocument/2006/relationships/hyperlink" Target="http://www.ocean-hackathon.fr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1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7.png"/><Relationship Id="rId3" Type="http://schemas.openxmlformats.org/officeDocument/2006/relationships/image" Target="../media/image8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89.jp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jpg"/><Relationship Id="rId11" Type="http://schemas.openxmlformats.org/officeDocument/2006/relationships/image" Target="../media/image54.png"/><Relationship Id="rId5" Type="http://schemas.openxmlformats.org/officeDocument/2006/relationships/image" Target="../media/image71.png"/><Relationship Id="rId1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69.png"/><Relationship Id="rId9" Type="http://schemas.openxmlformats.org/officeDocument/2006/relationships/image" Target="../media/image52.png"/><Relationship Id="rId14" Type="http://schemas.openxmlformats.org/officeDocument/2006/relationships/image" Target="../media/image87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91.svg"/><Relationship Id="rId7" Type="http://schemas.openxmlformats.org/officeDocument/2006/relationships/image" Target="../media/image7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9.png"/><Relationship Id="rId5" Type="http://schemas.openxmlformats.org/officeDocument/2006/relationships/image" Target="../media/image93.svg"/><Relationship Id="rId4" Type="http://schemas.openxmlformats.org/officeDocument/2006/relationships/image" Target="../media/image92.svg"/><Relationship Id="rId9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2BEFA2-FBF4-4638-8942-49DD2FED4C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1FEEE6-FDDD-0D37-0002-3898273B02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2D54AE-F97F-6F58-ECCB-D64B1640F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9527D2-BD7B-8C95-2676-D466ACF63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8" t="74347" r="2234" b="10667"/>
          <a:stretch>
            <a:fillRect/>
          </a:stretch>
        </p:blipFill>
        <p:spPr>
          <a:xfrm>
            <a:off x="10086236" y="5883968"/>
            <a:ext cx="2105764" cy="974032"/>
          </a:xfrm>
          <a:prstGeom prst="roundRect">
            <a:avLst>
              <a:gd name="adj" fmla="val 7143"/>
            </a:avLst>
          </a:prstGeom>
        </p:spPr>
      </p:pic>
    </p:spTree>
    <p:extLst>
      <p:ext uri="{BB962C8B-B14F-4D97-AF65-F5344CB8AC3E}">
        <p14:creationId xmlns:p14="http://schemas.microsoft.com/office/powerpoint/2010/main" val="313269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563AD-5E59-9254-86F2-9EA03F011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583" y="2913614"/>
            <a:ext cx="6711351" cy="1655763"/>
          </a:xfrm>
        </p:spPr>
        <p:txBody>
          <a:bodyPr>
            <a:normAutofit/>
          </a:bodyPr>
          <a:lstStyle/>
          <a:p>
            <a:r>
              <a:rPr lang="fr-FR" dirty="0" err="1"/>
              <a:t>Ocean</a:t>
            </a:r>
            <a:r>
              <a:rPr lang="fr-FR" dirty="0"/>
              <a:t> hackathon</a:t>
            </a:r>
            <a:r>
              <a:rPr lang="fr-FR" baseline="30000" dirty="0"/>
              <a:t>®</a:t>
            </a:r>
            <a:r>
              <a:rPr lang="fr-FR" dirty="0"/>
              <a:t> spirit</a:t>
            </a:r>
          </a:p>
        </p:txBody>
      </p:sp>
      <p:pic>
        <p:nvPicPr>
          <p:cNvPr id="5" name="Graphique 4" descr="Vivats avec un remplissage uni">
            <a:extLst>
              <a:ext uri="{FF2B5EF4-FFF2-40B4-BE49-F238E27FC236}">
                <a16:creationId xmlns:a16="http://schemas.microsoft.com/office/drawing/2014/main" id="{7774334C-B352-51BF-A2A5-3E67E761E6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24014" y="1465127"/>
            <a:ext cx="1448487" cy="144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72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81580-4F09-5BA0-F382-D94D937B6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25CFEFB-4DAB-3B7C-5447-7D2E3E887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275" y="204499"/>
            <a:ext cx="10515600" cy="911584"/>
          </a:xfrm>
        </p:spPr>
        <p:txBody>
          <a:bodyPr>
            <a:normAutofit/>
          </a:bodyPr>
          <a:lstStyle/>
          <a:p>
            <a:r>
              <a:rPr lang="fr-FR" sz="4000" dirty="0" err="1"/>
              <a:t>What</a:t>
            </a:r>
            <a:r>
              <a:rPr lang="fr-FR" sz="4000" dirty="0"/>
              <a:t> </a:t>
            </a:r>
            <a:r>
              <a:rPr lang="fr-FR" sz="4000" dirty="0" err="1"/>
              <a:t>is</a:t>
            </a:r>
            <a:r>
              <a:rPr lang="fr-FR" sz="4000" dirty="0"/>
              <a:t> </a:t>
            </a:r>
            <a:r>
              <a:rPr lang="fr-FR" sz="4000" dirty="0" err="1"/>
              <a:t>Ocean</a:t>
            </a:r>
            <a:r>
              <a:rPr lang="fr-FR" sz="4000" dirty="0"/>
              <a:t> Hackathon®?</a:t>
            </a:r>
          </a:p>
        </p:txBody>
      </p:sp>
      <p:pic>
        <p:nvPicPr>
          <p:cNvPr id="6" name="Image 12">
            <a:extLst>
              <a:ext uri="{FF2B5EF4-FFF2-40B4-BE49-F238E27FC236}">
                <a16:creationId xmlns:a16="http://schemas.microsoft.com/office/drawing/2014/main" id="{CCA5D414-126E-94F2-06EC-448375C12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14" y="3433454"/>
            <a:ext cx="1915004" cy="909569"/>
          </a:xfrm>
          <a:prstGeom prst="rect">
            <a:avLst/>
          </a:prstGeom>
        </p:spPr>
      </p:pic>
      <p:pic>
        <p:nvPicPr>
          <p:cNvPr id="7" name="Image 2" descr="Une image contenant texte, casque&#10;&#10;Description générée automatiquement">
            <a:extLst>
              <a:ext uri="{FF2B5EF4-FFF2-40B4-BE49-F238E27FC236}">
                <a16:creationId xmlns:a16="http://schemas.microsoft.com/office/drawing/2014/main" id="{2E256F1D-BF07-1B7E-637F-93E9928686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85" b="34536"/>
          <a:stretch/>
        </p:blipFill>
        <p:spPr>
          <a:xfrm>
            <a:off x="945822" y="1896694"/>
            <a:ext cx="2102386" cy="156666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EACB680-FEDE-A5E3-6D1A-AAA1B2DEF6FE}"/>
              </a:ext>
            </a:extLst>
          </p:cNvPr>
          <p:cNvSpPr txBox="1"/>
          <p:nvPr/>
        </p:nvSpPr>
        <p:spPr>
          <a:xfrm>
            <a:off x="3957471" y="4679897"/>
            <a:ext cx="42770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Enhancing</a:t>
            </a:r>
            <a:r>
              <a:rPr lang="fr-FR" sz="2400" dirty="0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new uses of public data </a:t>
            </a:r>
            <a:br>
              <a:rPr lang="fr-FR" sz="2000" dirty="0">
                <a:solidFill>
                  <a:srgbClr val="7592A7"/>
                </a:solidFill>
                <a:latin typeface="Akhand Semilight" panose="00000400000000000000" pitchFamily="50" charset="0"/>
                <a:cs typeface="Calibri" panose="020F0502020204030204" pitchFamily="34" charset="0"/>
              </a:rPr>
            </a:br>
            <a:r>
              <a:rPr lang="fr-FR" dirty="0" err="1">
                <a:latin typeface="Akhand Semilight" panose="00000400000000000000" pitchFamily="50" charset="0"/>
              </a:rPr>
              <a:t>collected</a:t>
            </a:r>
            <a:r>
              <a:rPr lang="fr-FR" dirty="0">
                <a:latin typeface="Akhand Semilight" panose="00000400000000000000" pitchFamily="50" charset="0"/>
              </a:rPr>
              <a:t> by </a:t>
            </a:r>
            <a:r>
              <a:rPr lang="fr-FR" dirty="0" err="1">
                <a:latin typeface="Akhand Semilight" panose="00000400000000000000" pitchFamily="50" charset="0"/>
              </a:rPr>
              <a:t>research</a:t>
            </a:r>
            <a:r>
              <a:rPr lang="fr-FR" dirty="0">
                <a:latin typeface="Akhand Semilight" panose="00000400000000000000" pitchFamily="50" charset="0"/>
              </a:rPr>
              <a:t> organisations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BCFD01-92F3-C5E4-3A3C-4BDB5F198FD9}"/>
              </a:ext>
            </a:extLst>
          </p:cNvPr>
          <p:cNvSpPr txBox="1"/>
          <p:nvPr/>
        </p:nvSpPr>
        <p:spPr>
          <a:xfrm>
            <a:off x="3956933" y="1896694"/>
            <a:ext cx="37948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Building a </a:t>
            </a:r>
            <a:r>
              <a:rPr lang="fr-FR" sz="2400" dirty="0" err="1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community</a:t>
            </a:r>
            <a:r>
              <a:rPr lang="fr-FR" sz="2400" dirty="0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r-FR" dirty="0">
                <a:latin typeface="Akhand Semilight" panose="00000400000000000000" pitchFamily="50" charset="0"/>
              </a:rPr>
              <a:t>of marine science and </a:t>
            </a:r>
            <a:r>
              <a:rPr lang="fr-FR" dirty="0" err="1">
                <a:latin typeface="Akhand Semilight" panose="00000400000000000000" pitchFamily="50" charset="0"/>
              </a:rPr>
              <a:t>technology</a:t>
            </a:r>
            <a:r>
              <a:rPr lang="fr-FR" dirty="0">
                <a:latin typeface="Akhand Semilight" panose="00000400000000000000" pitchFamily="50" charset="0"/>
              </a:rPr>
              <a:t> stakeholders (</a:t>
            </a:r>
            <a:r>
              <a:rPr lang="en-US" sz="1800" kern="1200" dirty="0">
                <a:latin typeface="Akhand Semilight" panose="00000400000000000000" pitchFamily="50" charset="0"/>
              </a:rPr>
              <a:t>academic, scientific, economic and institutional)</a:t>
            </a:r>
            <a:endParaRPr lang="fr-FR" dirty="0">
              <a:latin typeface="Akhand Semilight" panose="00000400000000000000" pitchFamily="50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37C65C-C2F9-F20A-05FC-8E1FA6C1C5D3}"/>
              </a:ext>
            </a:extLst>
          </p:cNvPr>
          <p:cNvSpPr txBox="1"/>
          <p:nvPr/>
        </p:nvSpPr>
        <p:spPr>
          <a:xfrm>
            <a:off x="3956933" y="3380406"/>
            <a:ext cx="36518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Fostering</a:t>
            </a:r>
            <a:r>
              <a:rPr lang="fr-FR" sz="2400" dirty="0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innovation </a:t>
            </a:r>
            <a:br>
              <a:rPr lang="fr-FR" sz="2000" dirty="0">
                <a:solidFill>
                  <a:srgbClr val="7592A7"/>
                </a:solidFill>
                <a:latin typeface="Akhand Semilight" panose="00000400000000000000" pitchFamily="50" charset="0"/>
                <a:cs typeface="Calibri" panose="020F0502020204030204" pitchFamily="34" charset="0"/>
              </a:rPr>
            </a:br>
            <a:r>
              <a:rPr lang="fr-FR" dirty="0">
                <a:latin typeface="Akhand Semilight" panose="00000400000000000000" pitchFamily="50" charset="0"/>
              </a:rPr>
              <a:t>to </a:t>
            </a:r>
            <a:r>
              <a:rPr lang="fr-FR" dirty="0" err="1">
                <a:latin typeface="Akhand Semilight" panose="00000400000000000000" pitchFamily="50" charset="0"/>
              </a:rPr>
              <a:t>provide</a:t>
            </a:r>
            <a:r>
              <a:rPr lang="fr-FR" dirty="0">
                <a:latin typeface="Akhand Semilight" panose="00000400000000000000" pitchFamily="50" charset="0"/>
              </a:rPr>
              <a:t> </a:t>
            </a:r>
            <a:r>
              <a:rPr lang="fr-FR" dirty="0" err="1">
                <a:latin typeface="Akhand Semilight" panose="00000400000000000000" pitchFamily="50" charset="0"/>
              </a:rPr>
              <a:t>answers</a:t>
            </a:r>
            <a:r>
              <a:rPr lang="fr-FR" dirty="0">
                <a:latin typeface="Akhand Semilight" panose="00000400000000000000" pitchFamily="50" charset="0"/>
              </a:rPr>
              <a:t> to marine-</a:t>
            </a:r>
            <a:r>
              <a:rPr lang="fr-FR" dirty="0" err="1">
                <a:latin typeface="Akhand Semilight" panose="00000400000000000000" pitchFamily="50" charset="0"/>
              </a:rPr>
              <a:t>related</a:t>
            </a:r>
            <a:r>
              <a:rPr lang="fr-FR" dirty="0">
                <a:latin typeface="Akhand Semilight" panose="00000400000000000000" pitchFamily="50" charset="0"/>
              </a:rPr>
              <a:t> issues</a:t>
            </a:r>
          </a:p>
        </p:txBody>
      </p:sp>
      <p:pic>
        <p:nvPicPr>
          <p:cNvPr id="14" name="Image 13" descr="Une image contenant habits, chaussures, personne, Visage humain&#10;&#10;Description générée automatiquement">
            <a:extLst>
              <a:ext uri="{FF2B5EF4-FFF2-40B4-BE49-F238E27FC236}">
                <a16:creationId xmlns:a16="http://schemas.microsoft.com/office/drawing/2014/main" id="{0B902C19-3EFB-F289-FD4F-323201816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422" y="2204099"/>
            <a:ext cx="3794899" cy="2846175"/>
          </a:xfrm>
          <a:prstGeom prst="roundRect">
            <a:avLst>
              <a:gd name="adj" fmla="val 5838"/>
            </a:avLst>
          </a:prstGeom>
        </p:spPr>
      </p:pic>
      <p:pic>
        <p:nvPicPr>
          <p:cNvPr id="15" name="Image 14" descr="Une image contenant texte, Graphique, graphisme, logo&#10;&#10;Description générée automatiquement">
            <a:extLst>
              <a:ext uri="{FF2B5EF4-FFF2-40B4-BE49-F238E27FC236}">
                <a16:creationId xmlns:a16="http://schemas.microsoft.com/office/drawing/2014/main" id="{1CA6D567-B75C-EA25-D4C6-092E0DDA7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932" y="4449624"/>
            <a:ext cx="1132002" cy="1132002"/>
          </a:xfrm>
          <a:prstGeom prst="rect">
            <a:avLst/>
          </a:prstGeom>
        </p:spPr>
      </p:pic>
      <p:pic>
        <p:nvPicPr>
          <p:cNvPr id="16" name="Image 1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49D82B9-8EDF-AC2A-482B-25FE8F584A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754" y="4532975"/>
            <a:ext cx="521500" cy="348318"/>
          </a:xfrm>
          <a:prstGeom prst="rect">
            <a:avLst/>
          </a:prstGeom>
        </p:spPr>
      </p:pic>
      <p:pic>
        <p:nvPicPr>
          <p:cNvPr id="17" name="Image 16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F73BD5C7-BE11-E53B-9CB1-0C9D274B1C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99" y="4973029"/>
            <a:ext cx="513201" cy="51774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7ED73F4-942A-068B-7C84-E379EABD2FD7}"/>
              </a:ext>
            </a:extLst>
          </p:cNvPr>
          <p:cNvSpPr txBox="1"/>
          <p:nvPr/>
        </p:nvSpPr>
        <p:spPr>
          <a:xfrm>
            <a:off x="407275" y="916623"/>
            <a:ext cx="596464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>
                <a:latin typeface="Akhand"/>
              </a:rPr>
              <a:t>An </a:t>
            </a:r>
            <a:r>
              <a:rPr lang="fr-FR" sz="2000" dirty="0" err="1">
                <a:latin typeface="Akhand"/>
              </a:rPr>
              <a:t>event</a:t>
            </a:r>
            <a:r>
              <a:rPr lang="fr-FR" sz="2000" dirty="0">
                <a:latin typeface="Akhand"/>
              </a:rPr>
              <a:t> </a:t>
            </a:r>
            <a:r>
              <a:rPr lang="fr-FR" sz="2000" dirty="0" err="1">
                <a:latin typeface="Akhand"/>
              </a:rPr>
              <a:t>created</a:t>
            </a:r>
            <a:r>
              <a:rPr lang="fr-FR" sz="2000" dirty="0">
                <a:latin typeface="Akhand"/>
              </a:rPr>
              <a:t> in </a:t>
            </a:r>
            <a:r>
              <a:rPr lang="fr-FR" sz="2000" b="1" dirty="0">
                <a:solidFill>
                  <a:srgbClr val="E9552E"/>
                </a:solidFill>
                <a:latin typeface="Akhand"/>
              </a:rPr>
              <a:t>2016</a:t>
            </a:r>
            <a:r>
              <a:rPr lang="fr-FR" sz="2000" dirty="0">
                <a:latin typeface="Akhand"/>
              </a:rPr>
              <a:t> by Campus Mondial de la Mer</a:t>
            </a:r>
          </a:p>
          <a:p>
            <a:r>
              <a:rPr lang="fr-FR" sz="2000" dirty="0">
                <a:latin typeface="Akhand"/>
              </a:rPr>
              <a:t>Gone global </a:t>
            </a:r>
            <a:r>
              <a:rPr lang="fr-FR" sz="2000" dirty="0" err="1">
                <a:latin typeface="Akhand"/>
              </a:rPr>
              <a:t>since</a:t>
            </a:r>
            <a:r>
              <a:rPr lang="fr-FR" sz="2000" dirty="0">
                <a:latin typeface="Akhand"/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349523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D563B9E-84E5-1A3D-872D-37AFFFD2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31" y="314467"/>
            <a:ext cx="4307169" cy="911584"/>
          </a:xfrm>
        </p:spPr>
        <p:txBody>
          <a:bodyPr lIns="91440" tIns="45720" rIns="91440" bIns="45720" anchor="t">
            <a:noAutofit/>
          </a:bodyPr>
          <a:lstStyle/>
          <a:p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organizing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Ocean Hackathon</a:t>
            </a:r>
            <a:r>
              <a:rPr lang="fr-FR" baseline="30000" dirty="0"/>
              <a:t>®</a:t>
            </a:r>
            <a:r>
              <a:rPr lang="fr-FR" dirty="0"/>
              <a:t>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3AB78A-4CDD-E077-BF90-1F6AD23EB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756" y="2723801"/>
            <a:ext cx="1553098" cy="1553098"/>
          </a:xfrm>
          <a:prstGeom prst="ellipse">
            <a:avLst/>
          </a:prstGeom>
          <a:ln w="19050">
            <a:solidFill>
              <a:srgbClr val="E9552E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570CD8B-0C02-A0A8-CF1F-1B5148379927}"/>
              </a:ext>
            </a:extLst>
          </p:cNvPr>
          <p:cNvSpPr txBox="1"/>
          <p:nvPr/>
        </p:nvSpPr>
        <p:spPr>
          <a:xfrm>
            <a:off x="1625788" y="4491033"/>
            <a:ext cx="21976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latin typeface="Bebas Neue" panose="020B0606020202050201" pitchFamily="34" charset="0"/>
              </a:rPr>
              <a:t>Laura PERRIN</a:t>
            </a:r>
          </a:p>
          <a:p>
            <a:pPr algn="ctr"/>
            <a:r>
              <a:rPr lang="fr-FR" dirty="0">
                <a:solidFill>
                  <a:srgbClr val="EA552F"/>
                </a:solidFill>
                <a:latin typeface="Akhand"/>
              </a:rPr>
              <a:t>General Coordination</a:t>
            </a:r>
          </a:p>
          <a:p>
            <a:pPr algn="ctr"/>
            <a:r>
              <a:rPr lang="fr-FR" dirty="0">
                <a:solidFill>
                  <a:srgbClr val="EA552F"/>
                </a:solidFill>
                <a:latin typeface="Akhand"/>
              </a:rPr>
              <a:t>+ Data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002B0A-2B47-0B6D-FBD5-69CF1E5D8AAF}"/>
              </a:ext>
            </a:extLst>
          </p:cNvPr>
          <p:cNvSpPr txBox="1"/>
          <p:nvPr/>
        </p:nvSpPr>
        <p:spPr>
          <a:xfrm>
            <a:off x="4028614" y="4491033"/>
            <a:ext cx="173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latin typeface="Bebas Neue" panose="020B0606020202050201" pitchFamily="34" charset="0"/>
              </a:rPr>
              <a:t>Juliette RIMETZ</a:t>
            </a:r>
          </a:p>
          <a:p>
            <a:pPr algn="ctr"/>
            <a:r>
              <a:rPr lang="fr-FR" dirty="0">
                <a:solidFill>
                  <a:srgbClr val="EA552F"/>
                </a:solidFill>
                <a:latin typeface="Akhand"/>
              </a:rPr>
              <a:t>Promotion</a:t>
            </a:r>
            <a:endParaRPr lang="fr-FR" sz="1600" dirty="0">
              <a:solidFill>
                <a:srgbClr val="EA552F"/>
              </a:solidFill>
              <a:latin typeface="Akhand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86D4FB-08CD-3325-E523-CF9F60C32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8" r="23510"/>
          <a:stretch/>
        </p:blipFill>
        <p:spPr>
          <a:xfrm>
            <a:off x="1942560" y="2723801"/>
            <a:ext cx="1564111" cy="1553097"/>
          </a:xfrm>
          <a:prstGeom prst="ellipse">
            <a:avLst/>
          </a:prstGeom>
          <a:ln w="19050">
            <a:solidFill>
              <a:srgbClr val="E9552E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6B6423-9CBE-9946-0F4F-D03BABDDE09C}"/>
              </a:ext>
            </a:extLst>
          </p:cNvPr>
          <p:cNvSpPr txBox="1"/>
          <p:nvPr/>
        </p:nvSpPr>
        <p:spPr>
          <a:xfrm>
            <a:off x="1780456" y="5640530"/>
            <a:ext cx="41706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khand"/>
              </a:rPr>
              <a:t>And more</a:t>
            </a:r>
            <a:r>
              <a:rPr lang="fr-FR" sz="1600" dirty="0">
                <a:latin typeface="Akhand"/>
              </a:rPr>
              <a:t>: Erwan </a:t>
            </a:r>
            <a:r>
              <a:rPr lang="fr-FR" sz="1600" dirty="0" err="1">
                <a:latin typeface="Akhand"/>
              </a:rPr>
              <a:t>Chérel</a:t>
            </a:r>
            <a:r>
              <a:rPr lang="fr-FR" sz="1600" dirty="0">
                <a:latin typeface="Akhand"/>
              </a:rPr>
              <a:t>, Emmanuelle Dilasser, Alexis Donnart, Véronique Leloup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7D23C5-65B2-E78C-EDF0-7A9FCC4255BC}"/>
              </a:ext>
            </a:extLst>
          </p:cNvPr>
          <p:cNvSpPr/>
          <p:nvPr/>
        </p:nvSpPr>
        <p:spPr>
          <a:xfrm>
            <a:off x="1632356" y="1773185"/>
            <a:ext cx="4061498" cy="769441"/>
          </a:xfrm>
          <a:prstGeom prst="roundRect">
            <a:avLst>
              <a:gd name="adj" fmla="val 9618"/>
            </a:avLst>
          </a:prstGeom>
          <a:solidFill>
            <a:srgbClr val="E955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/>
              </a:rPr>
              <a:t>International coordination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F06673C-96D4-7BD2-117C-114EB844C450}"/>
              </a:ext>
            </a:extLst>
          </p:cNvPr>
          <p:cNvSpPr/>
          <p:nvPr/>
        </p:nvSpPr>
        <p:spPr>
          <a:xfrm>
            <a:off x="6208298" y="1762727"/>
            <a:ext cx="4802602" cy="769441"/>
          </a:xfrm>
          <a:prstGeom prst="roundRect">
            <a:avLst>
              <a:gd name="adj" fmla="val 9618"/>
            </a:avLst>
          </a:prstGeom>
          <a:solidFill>
            <a:srgbClr val="E955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Bebas Neue" panose="020B0606020202050201" pitchFamily="34" charset="0"/>
                <a:cs typeface="Calibri"/>
              </a:rPr>
              <a:t>Organisation</a:t>
            </a:r>
            <a:r>
              <a:rPr lang="en-US" sz="2800" dirty="0">
                <a:solidFill>
                  <a:schemeClr val="bg1"/>
                </a:solidFill>
                <a:latin typeface="Bebas Neue" panose="020B0606020202050201" pitchFamily="34" charset="0"/>
                <a:cs typeface="Calibri"/>
              </a:rPr>
              <a:t> of the event in your city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60938F-395F-E754-0272-1D114393D4D3}"/>
              </a:ext>
            </a:extLst>
          </p:cNvPr>
          <p:cNvSpPr txBox="1"/>
          <p:nvPr/>
        </p:nvSpPr>
        <p:spPr>
          <a:xfrm>
            <a:off x="5673596" y="1824247"/>
            <a:ext cx="5549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+mj-lt"/>
              </a:rPr>
              <a:t>&amp;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A629A18-A7B7-7361-812F-8AD75CF65446}"/>
              </a:ext>
            </a:extLst>
          </p:cNvPr>
          <p:cNvSpPr/>
          <p:nvPr/>
        </p:nvSpPr>
        <p:spPr>
          <a:xfrm>
            <a:off x="7833050" y="2753864"/>
            <a:ext cx="1553097" cy="1553097"/>
          </a:xfrm>
          <a:prstGeom prst="ellipse">
            <a:avLst/>
          </a:prstGeom>
          <a:solidFill>
            <a:schemeClr val="bg1"/>
          </a:solidFill>
          <a:ln w="19050">
            <a:solidFill>
              <a:srgbClr val="E955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solidFill>
                  <a:schemeClr val="tx1"/>
                </a:solidFill>
                <a:latin typeface="Bebas Neue" panose="020B0606020202050201" pitchFamily="34" charset="0"/>
              </a:rPr>
              <a:t>Your local Adviser</a:t>
            </a:r>
            <a:endParaRPr lang="fr-FR" sz="2400" dirty="0">
              <a:solidFill>
                <a:schemeClr val="tx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354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F2BDF24-A1DD-AB5F-4C70-6B514905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 b="2037"/>
          <a:stretch>
            <a:fillRect/>
          </a:stretch>
        </p:blipFill>
        <p:spPr>
          <a:xfrm>
            <a:off x="-76200" y="0"/>
            <a:ext cx="12353925" cy="68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7EA44F7-F913-9164-3FFF-5927311729A8}"/>
              </a:ext>
            </a:extLst>
          </p:cNvPr>
          <p:cNvSpPr/>
          <p:nvPr/>
        </p:nvSpPr>
        <p:spPr>
          <a:xfrm>
            <a:off x="314325" y="5867400"/>
            <a:ext cx="4171950" cy="707886"/>
          </a:xfrm>
          <a:prstGeom prst="roundRect">
            <a:avLst/>
          </a:prstGeom>
          <a:solidFill>
            <a:srgbClr val="6758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</a:rPr>
              <a:t>38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</a:rPr>
              <a:t>hosting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</a:rPr>
              <a:t> Locations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</a:rPr>
              <a:t>since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162313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AE725-7135-4B36-CD0D-B04DDF74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7A00477-3F29-162E-C0CA-7E7B4264C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094"/>
            <a:ext cx="12237897" cy="6848906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01765A5-DA47-243A-F224-7C4199C019C7}"/>
              </a:ext>
            </a:extLst>
          </p:cNvPr>
          <p:cNvSpPr/>
          <p:nvPr/>
        </p:nvSpPr>
        <p:spPr>
          <a:xfrm>
            <a:off x="219075" y="4772025"/>
            <a:ext cx="2333625" cy="1685925"/>
          </a:xfrm>
          <a:prstGeom prst="roundRect">
            <a:avLst>
              <a:gd name="adj" fmla="val 8192"/>
            </a:avLst>
          </a:prstGeom>
          <a:solidFill>
            <a:srgbClr val="7DCA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</a:rPr>
              <a:t>11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</a:rPr>
              <a:t>hosting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</a:rPr>
              <a:t>cities</a:t>
            </a:r>
            <a:endParaRPr lang="fr-FR" sz="2800" dirty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</a:rPr>
              <a:t>9 countries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</a:rPr>
              <a:t>58 challenges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137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B2BA0-313C-E2B8-C5C7-7B6269DA0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F47CD2E-E429-51EF-A828-E1D389A75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2C2D0FD-AEEB-525E-A9A7-1F37AA9AF3B4}"/>
              </a:ext>
            </a:extLst>
          </p:cNvPr>
          <p:cNvGrpSpPr/>
          <p:nvPr/>
        </p:nvGrpSpPr>
        <p:grpSpPr>
          <a:xfrm>
            <a:off x="371475" y="2587911"/>
            <a:ext cx="1981200" cy="1012539"/>
            <a:chOff x="133350" y="2502186"/>
            <a:chExt cx="1981200" cy="1012539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A4C69AA8-1EE4-96E4-320D-5FD8CF077C31}"/>
                </a:ext>
              </a:extLst>
            </p:cNvPr>
            <p:cNvSpPr/>
            <p:nvPr/>
          </p:nvSpPr>
          <p:spPr>
            <a:xfrm>
              <a:off x="133350" y="2502186"/>
              <a:ext cx="1981200" cy="1012539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0885E59-ABFE-220E-A108-168ABF1F0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728" y="2562453"/>
              <a:ext cx="1816444" cy="892004"/>
            </a:xfrm>
            <a:prstGeom prst="rect">
              <a:avLst/>
            </a:prstGeom>
          </p:spPr>
        </p:pic>
      </p:grp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6F89270-BCFE-7826-D5F5-5C5CF61B4AE0}"/>
              </a:ext>
            </a:extLst>
          </p:cNvPr>
          <p:cNvCxnSpPr>
            <a:cxnSpLocks/>
          </p:cNvCxnSpPr>
          <p:nvPr/>
        </p:nvCxnSpPr>
        <p:spPr>
          <a:xfrm>
            <a:off x="453853" y="2486025"/>
            <a:ext cx="99394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712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A0EB-7499-3DA6-5C77-AA006DE98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0B51C90-9F38-03F2-0B77-7272A61D9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6B3CC72-1582-E310-1192-2DF8D9D7E3FB}"/>
              </a:ext>
            </a:extLst>
          </p:cNvPr>
          <p:cNvGrpSpPr/>
          <p:nvPr/>
        </p:nvGrpSpPr>
        <p:grpSpPr>
          <a:xfrm>
            <a:off x="4114800" y="5131086"/>
            <a:ext cx="1981200" cy="506269"/>
            <a:chOff x="609600" y="4054761"/>
            <a:chExt cx="1981200" cy="50626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1DC9E9-029C-10AA-B692-C2E7A5B8A657}"/>
                </a:ext>
              </a:extLst>
            </p:cNvPr>
            <p:cNvSpPr/>
            <p:nvPr/>
          </p:nvSpPr>
          <p:spPr>
            <a:xfrm>
              <a:off x="609600" y="4054761"/>
              <a:ext cx="1981200" cy="506269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B7919E2-E79E-CECA-A2C0-CE07EB0A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413" b="38568"/>
            <a:stretch>
              <a:fillRect/>
            </a:stretch>
          </p:blipFill>
          <p:spPr>
            <a:xfrm>
              <a:off x="630100" y="4056205"/>
              <a:ext cx="1940200" cy="504825"/>
            </a:xfrm>
            <a:prstGeom prst="rect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806CB83-8C87-4F59-7E9B-135A80B60892}"/>
              </a:ext>
            </a:extLst>
          </p:cNvPr>
          <p:cNvCxnSpPr>
            <a:cxnSpLocks/>
          </p:cNvCxnSpPr>
          <p:nvPr/>
        </p:nvCxnSpPr>
        <p:spPr>
          <a:xfrm>
            <a:off x="4016203" y="5029200"/>
            <a:ext cx="99394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01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D4E9-2355-A8D1-30D0-B6AB0ACD3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C3581F5-8A7D-4281-5128-934FC7757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D23EA15-AD5C-329A-36A0-DC610FEE8BAF}"/>
              </a:ext>
            </a:extLst>
          </p:cNvPr>
          <p:cNvGrpSpPr/>
          <p:nvPr/>
        </p:nvGrpSpPr>
        <p:grpSpPr>
          <a:xfrm>
            <a:off x="9220200" y="2368836"/>
            <a:ext cx="1766452" cy="1545939"/>
            <a:chOff x="6200775" y="4892961"/>
            <a:chExt cx="1766452" cy="154593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77F90A12-E7BF-2163-732D-EE094BD20EA4}"/>
                </a:ext>
              </a:extLst>
            </p:cNvPr>
            <p:cNvSpPr/>
            <p:nvPr/>
          </p:nvSpPr>
          <p:spPr>
            <a:xfrm>
              <a:off x="6200775" y="4892961"/>
              <a:ext cx="1766452" cy="1545939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EF08668-D849-E54E-6DBD-C21A44152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8150" y="4962940"/>
              <a:ext cx="1551703" cy="1405980"/>
            </a:xfrm>
            <a:prstGeom prst="rect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FDB0654-DD76-D88B-79F5-C3533498C1F8}"/>
              </a:ext>
            </a:extLst>
          </p:cNvPr>
          <p:cNvCxnSpPr>
            <a:cxnSpLocks/>
          </p:cNvCxnSpPr>
          <p:nvPr/>
        </p:nvCxnSpPr>
        <p:spPr>
          <a:xfrm>
            <a:off x="8226253" y="3924300"/>
            <a:ext cx="99394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375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01A9F-B21A-6632-77D8-75D8FDA3E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830EF14-53EA-4704-1A53-A236991A8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A72DAC2-1961-8049-25E5-911B418649A4}"/>
              </a:ext>
            </a:extLst>
          </p:cNvPr>
          <p:cNvGrpSpPr/>
          <p:nvPr/>
        </p:nvGrpSpPr>
        <p:grpSpPr>
          <a:xfrm>
            <a:off x="4821967" y="3429000"/>
            <a:ext cx="2548066" cy="1192222"/>
            <a:chOff x="4709984" y="5370503"/>
            <a:chExt cx="2548066" cy="119222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394558B6-9CA1-0FB6-1143-81BA83AD1D71}"/>
                </a:ext>
              </a:extLst>
            </p:cNvPr>
            <p:cNvSpPr/>
            <p:nvPr/>
          </p:nvSpPr>
          <p:spPr>
            <a:xfrm>
              <a:off x="4709984" y="5370503"/>
              <a:ext cx="2548066" cy="1192222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387878D-E4D3-DC68-8F52-CBD8D9C2F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6898" y="5468661"/>
              <a:ext cx="2294238" cy="995907"/>
            </a:xfrm>
            <a:prstGeom prst="rect">
              <a:avLst/>
            </a:prstGeom>
          </p:spPr>
        </p:pic>
      </p:grp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E31E759-DDA0-094F-1C74-4F330495EEDA}"/>
              </a:ext>
            </a:extLst>
          </p:cNvPr>
          <p:cNvCxnSpPr>
            <a:cxnSpLocks/>
          </p:cNvCxnSpPr>
          <p:nvPr/>
        </p:nvCxnSpPr>
        <p:spPr>
          <a:xfrm>
            <a:off x="7370033" y="4267200"/>
            <a:ext cx="76431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252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47C03-F741-3538-6418-46FF1B2CA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1DDA099-64CA-0C41-1E61-56849E265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4832B4F-DE7C-CAF0-364E-3586AAF4C698}"/>
              </a:ext>
            </a:extLst>
          </p:cNvPr>
          <p:cNvCxnSpPr>
            <a:cxnSpLocks/>
          </p:cNvCxnSpPr>
          <p:nvPr/>
        </p:nvCxnSpPr>
        <p:spPr>
          <a:xfrm>
            <a:off x="8264353" y="4544868"/>
            <a:ext cx="142257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04105CF2-A7CB-798F-62F6-263477139AD0}"/>
              </a:ext>
            </a:extLst>
          </p:cNvPr>
          <p:cNvGrpSpPr/>
          <p:nvPr/>
        </p:nvGrpSpPr>
        <p:grpSpPr>
          <a:xfrm>
            <a:off x="8264353" y="4645006"/>
            <a:ext cx="3090991" cy="1325879"/>
            <a:chOff x="5024308" y="4921231"/>
            <a:chExt cx="3090991" cy="13258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11D9B3F-2EC8-EBF5-B0B8-A7519D6F3E0B}"/>
                </a:ext>
              </a:extLst>
            </p:cNvPr>
            <p:cNvSpPr/>
            <p:nvPr/>
          </p:nvSpPr>
          <p:spPr>
            <a:xfrm>
              <a:off x="5024308" y="4921231"/>
              <a:ext cx="3090991" cy="1325879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124ED1E-E631-1B59-1C9B-5F65840DB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06" b="10678"/>
            <a:stretch>
              <a:fillRect/>
            </a:stretch>
          </p:blipFill>
          <p:spPr>
            <a:xfrm>
              <a:off x="5136420" y="5036483"/>
              <a:ext cx="2866766" cy="10953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306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4CE06-A67C-0000-7929-D088F617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FE37860-59A4-C3CA-FD2E-B57C3B230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D6F7B87-EB98-2E4D-09BD-B1C371FC903A}"/>
              </a:ext>
            </a:extLst>
          </p:cNvPr>
          <p:cNvCxnSpPr>
            <a:cxnSpLocks/>
          </p:cNvCxnSpPr>
          <p:nvPr/>
        </p:nvCxnSpPr>
        <p:spPr>
          <a:xfrm>
            <a:off x="3286125" y="3564634"/>
            <a:ext cx="142385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2552474-1F0A-81A0-4D58-C618FCAF6020}"/>
              </a:ext>
            </a:extLst>
          </p:cNvPr>
          <p:cNvCxnSpPr>
            <a:cxnSpLocks/>
          </p:cNvCxnSpPr>
          <p:nvPr/>
        </p:nvCxnSpPr>
        <p:spPr>
          <a:xfrm>
            <a:off x="3830337" y="3278884"/>
            <a:ext cx="87964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D49C49C5-35BA-B3D3-9EE1-16E1E504D735}"/>
              </a:ext>
            </a:extLst>
          </p:cNvPr>
          <p:cNvGrpSpPr/>
          <p:nvPr/>
        </p:nvGrpSpPr>
        <p:grpSpPr>
          <a:xfrm>
            <a:off x="1052384" y="2935923"/>
            <a:ext cx="2414716" cy="986154"/>
            <a:chOff x="4976684" y="3646479"/>
            <a:chExt cx="2414716" cy="986154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18B226-AA10-99B6-18E2-4B6154459CC6}"/>
                </a:ext>
              </a:extLst>
            </p:cNvPr>
            <p:cNvSpPr/>
            <p:nvPr/>
          </p:nvSpPr>
          <p:spPr>
            <a:xfrm>
              <a:off x="4976684" y="3646479"/>
              <a:ext cx="2414716" cy="986154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4E6BE48-D3B8-6B8B-39D4-4AAF1576A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77" b="12687"/>
            <a:stretch>
              <a:fillRect/>
            </a:stretch>
          </p:blipFill>
          <p:spPr>
            <a:xfrm>
              <a:off x="5100767" y="3753794"/>
              <a:ext cx="2166551" cy="771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0442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5112C-A570-109B-E955-85F1BEB5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5585741-546F-70CD-BA60-23ABB84BA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68E08B9-5F69-5208-79E0-C1A038378D36}"/>
              </a:ext>
            </a:extLst>
          </p:cNvPr>
          <p:cNvCxnSpPr>
            <a:cxnSpLocks/>
          </p:cNvCxnSpPr>
          <p:nvPr/>
        </p:nvCxnSpPr>
        <p:spPr>
          <a:xfrm>
            <a:off x="4978228" y="2974084"/>
            <a:ext cx="81297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CA61C948-AF6A-96B2-C8F4-6CD4148E3DCD}"/>
              </a:ext>
            </a:extLst>
          </p:cNvPr>
          <p:cNvGrpSpPr/>
          <p:nvPr/>
        </p:nvGrpSpPr>
        <p:grpSpPr>
          <a:xfrm>
            <a:off x="5791201" y="2735616"/>
            <a:ext cx="1352551" cy="1501068"/>
            <a:chOff x="5353049" y="3055928"/>
            <a:chExt cx="1352551" cy="150106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200C7DD-A645-817D-C51C-6C7AAAA71297}"/>
                </a:ext>
              </a:extLst>
            </p:cNvPr>
            <p:cNvSpPr/>
            <p:nvPr/>
          </p:nvSpPr>
          <p:spPr>
            <a:xfrm>
              <a:off x="5353049" y="3055928"/>
              <a:ext cx="1352551" cy="1501068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0AE19E0-B394-1A78-B284-395F0C612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26" t="20690" r="15454" b="19177"/>
            <a:stretch>
              <a:fillRect/>
            </a:stretch>
          </p:blipFill>
          <p:spPr>
            <a:xfrm>
              <a:off x="5476874" y="3096849"/>
              <a:ext cx="1104901" cy="1419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2656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9A16E-3F01-C401-4B5B-A01F7DD07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4AB13A0-532C-CB06-1107-2476EF355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FA0561E-9D4F-D8C4-182D-8B1FBD191B92}"/>
              </a:ext>
            </a:extLst>
          </p:cNvPr>
          <p:cNvCxnSpPr>
            <a:cxnSpLocks/>
          </p:cNvCxnSpPr>
          <p:nvPr/>
        </p:nvCxnSpPr>
        <p:spPr>
          <a:xfrm>
            <a:off x="4295774" y="2488309"/>
            <a:ext cx="942976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02E8B8B-5C37-CCB8-A732-23C871D9C833}"/>
              </a:ext>
            </a:extLst>
          </p:cNvPr>
          <p:cNvGrpSpPr/>
          <p:nvPr/>
        </p:nvGrpSpPr>
        <p:grpSpPr>
          <a:xfrm>
            <a:off x="1123949" y="1164334"/>
            <a:ext cx="3171825" cy="1447800"/>
            <a:chOff x="5105399" y="3429000"/>
            <a:chExt cx="3171825" cy="144780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ABCD308-FF56-B973-7759-2E6618F5C44F}"/>
                </a:ext>
              </a:extLst>
            </p:cNvPr>
            <p:cNvSpPr/>
            <p:nvPr/>
          </p:nvSpPr>
          <p:spPr>
            <a:xfrm>
              <a:off x="5105399" y="3429000"/>
              <a:ext cx="3171825" cy="1447800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0192BB7-E96D-9E6D-9162-E22E9E592A33}"/>
                </a:ext>
              </a:extLst>
            </p:cNvPr>
            <p:cNvGrpSpPr/>
            <p:nvPr/>
          </p:nvGrpSpPr>
          <p:grpSpPr>
            <a:xfrm>
              <a:off x="5276849" y="3560263"/>
              <a:ext cx="2828925" cy="1185275"/>
              <a:chOff x="5238750" y="3520293"/>
              <a:chExt cx="2828925" cy="1185275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67C7F58C-85B7-C241-964D-6A6D875695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8550"/>
              <a:stretch>
                <a:fillRect/>
              </a:stretch>
            </p:blipFill>
            <p:spPr>
              <a:xfrm>
                <a:off x="5238750" y="3520293"/>
                <a:ext cx="2828925" cy="595554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A5F47CDF-2C46-43DD-D47A-9501497496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62"/>
              <a:stretch>
                <a:fillRect/>
              </a:stretch>
            </p:blipFill>
            <p:spPr>
              <a:xfrm>
                <a:off x="5351798" y="4110014"/>
                <a:ext cx="2602828" cy="5955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20637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5C886-2D2B-A3CC-9D5E-7E4CECF89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53DF1E-F638-44FF-70A4-39CCAB666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9281D53-531F-F4D9-61AA-158D80A2E830}"/>
              </a:ext>
            </a:extLst>
          </p:cNvPr>
          <p:cNvCxnSpPr>
            <a:cxnSpLocks/>
          </p:cNvCxnSpPr>
          <p:nvPr/>
        </p:nvCxnSpPr>
        <p:spPr>
          <a:xfrm>
            <a:off x="5133975" y="1802509"/>
            <a:ext cx="85725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9F7DD222-2DBE-9711-04CD-34A414042671}"/>
              </a:ext>
            </a:extLst>
          </p:cNvPr>
          <p:cNvGrpSpPr/>
          <p:nvPr/>
        </p:nvGrpSpPr>
        <p:grpSpPr>
          <a:xfrm>
            <a:off x="5991225" y="1017578"/>
            <a:ext cx="4130794" cy="896947"/>
            <a:chOff x="5289431" y="3170228"/>
            <a:chExt cx="4130794" cy="89694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2793837-0085-6F2C-D1D6-3BF6074E9CB8}"/>
                </a:ext>
              </a:extLst>
            </p:cNvPr>
            <p:cNvSpPr/>
            <p:nvPr/>
          </p:nvSpPr>
          <p:spPr>
            <a:xfrm>
              <a:off x="5289431" y="3170228"/>
              <a:ext cx="4130794" cy="896947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A45AB84-9BFD-54D5-7C2A-51327318F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8040" y="3311228"/>
              <a:ext cx="3947410" cy="6149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6326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FA83-F969-E5FB-7014-B2CA81E6B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FA23DC0-63CA-4374-19F1-FFE5133D5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D73927-8223-9632-9E59-84B35254F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805" y="4642918"/>
            <a:ext cx="1029022" cy="1029022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16CB8D2-5D28-5F1E-9C3C-238941A10547}"/>
              </a:ext>
            </a:extLst>
          </p:cNvPr>
          <p:cNvCxnSpPr>
            <a:cxnSpLocks/>
          </p:cNvCxnSpPr>
          <p:nvPr/>
        </p:nvCxnSpPr>
        <p:spPr>
          <a:xfrm>
            <a:off x="5667375" y="2564509"/>
            <a:ext cx="85725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CCF602E3-D8A3-D414-751F-6952A416D79E}"/>
              </a:ext>
            </a:extLst>
          </p:cNvPr>
          <p:cNvGrpSpPr/>
          <p:nvPr/>
        </p:nvGrpSpPr>
        <p:grpSpPr>
          <a:xfrm>
            <a:off x="6543675" y="1201379"/>
            <a:ext cx="2127164" cy="1541820"/>
            <a:chOff x="5534025" y="3420704"/>
            <a:chExt cx="2127164" cy="154182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B46D08E-1A9B-54FE-FB00-837F82EC8384}"/>
                </a:ext>
              </a:extLst>
            </p:cNvPr>
            <p:cNvSpPr/>
            <p:nvPr/>
          </p:nvSpPr>
          <p:spPr>
            <a:xfrm>
              <a:off x="5534025" y="3420704"/>
              <a:ext cx="2127164" cy="1541820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CC05566-7FC5-4FE0-CED2-9CBB222D5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7602" y="3467014"/>
              <a:ext cx="1940011" cy="144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18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4615A-2339-8A63-6FC9-D4A17268F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1B3E410-877A-1FB3-345C-175ED7921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4"/>
            <a:ext cx="12192000" cy="6823220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5F8875-6BCF-6A2C-15F2-C223DE8C6604}"/>
              </a:ext>
            </a:extLst>
          </p:cNvPr>
          <p:cNvCxnSpPr>
            <a:cxnSpLocks/>
          </p:cNvCxnSpPr>
          <p:nvPr/>
        </p:nvCxnSpPr>
        <p:spPr>
          <a:xfrm>
            <a:off x="4302467" y="2202559"/>
            <a:ext cx="117440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451792D7-EF5A-DD3F-9493-AA4A63F99D3A}"/>
              </a:ext>
            </a:extLst>
          </p:cNvPr>
          <p:cNvGrpSpPr/>
          <p:nvPr/>
        </p:nvGrpSpPr>
        <p:grpSpPr>
          <a:xfrm>
            <a:off x="2585909" y="659183"/>
            <a:ext cx="1716558" cy="1836365"/>
            <a:chOff x="5186234" y="3345233"/>
            <a:chExt cx="1716558" cy="183636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F146318-F1E6-9FA2-9C0F-0036DEBE1E27}"/>
                </a:ext>
              </a:extLst>
            </p:cNvPr>
            <p:cNvSpPr/>
            <p:nvPr/>
          </p:nvSpPr>
          <p:spPr>
            <a:xfrm>
              <a:off x="5186234" y="3345233"/>
              <a:ext cx="1716558" cy="1836365"/>
            </a:xfrm>
            <a:prstGeom prst="roundRect">
              <a:avLst>
                <a:gd name="adj" fmla="val 8579"/>
              </a:avLst>
            </a:prstGeom>
            <a:solidFill>
              <a:schemeClr val="bg1"/>
            </a:solidFill>
            <a:ln>
              <a:solidFill>
                <a:srgbClr val="E955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7C15B9B-7F92-7417-6DC3-0C38961FA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7721" y="3456623"/>
              <a:ext cx="1613585" cy="16135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5226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6B297-3362-2B80-06BA-19D8B9AC7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4924E39B-A152-3E51-3C8F-0C2E1634482D}"/>
              </a:ext>
            </a:extLst>
          </p:cNvPr>
          <p:cNvSpPr/>
          <p:nvPr/>
        </p:nvSpPr>
        <p:spPr>
          <a:xfrm rot="5400000">
            <a:off x="8872987" y="2502450"/>
            <a:ext cx="230401" cy="3825747"/>
          </a:xfrm>
          <a:prstGeom prst="rect">
            <a:avLst/>
          </a:prstGeom>
          <a:gradFill>
            <a:gsLst>
              <a:gs pos="0">
                <a:srgbClr val="729C2D"/>
              </a:gs>
              <a:gs pos="5200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E9552E">
                  <a:alpha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CC90030-2CB2-F7D5-06E4-5F013DEE73A5}"/>
              </a:ext>
            </a:extLst>
          </p:cNvPr>
          <p:cNvSpPr/>
          <p:nvPr/>
        </p:nvSpPr>
        <p:spPr>
          <a:xfrm rot="10800000">
            <a:off x="10456484" y="2819330"/>
            <a:ext cx="457201" cy="216413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729C2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0ADB38-6520-9B92-6CE9-1EE38E9EFDAB}"/>
              </a:ext>
            </a:extLst>
          </p:cNvPr>
          <p:cNvSpPr/>
          <p:nvPr/>
        </p:nvSpPr>
        <p:spPr>
          <a:xfrm>
            <a:off x="696224" y="1117135"/>
            <a:ext cx="457201" cy="17069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E9552E">
                  <a:alpha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632D00-9ACE-704B-0A1E-075CB3547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61" y="113057"/>
            <a:ext cx="10515600" cy="91158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z="4000" dirty="0"/>
              <a:t>The </a:t>
            </a:r>
            <a:r>
              <a:rPr lang="fr-FR" sz="4000" dirty="0" err="1"/>
              <a:t>Ocean</a:t>
            </a:r>
            <a:r>
              <a:rPr lang="fr-FR" sz="4000" dirty="0"/>
              <a:t> Hackathon</a:t>
            </a:r>
            <a:r>
              <a:rPr lang="fr-FR" sz="4000" baseline="30000" dirty="0"/>
              <a:t>®</a:t>
            </a:r>
            <a:r>
              <a:rPr lang="fr-FR" sz="4000" dirty="0"/>
              <a:t> concept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939D77F-36DB-AB78-7C4B-6A70CD8E7756}"/>
              </a:ext>
            </a:extLst>
          </p:cNvPr>
          <p:cNvSpPr/>
          <p:nvPr/>
        </p:nvSpPr>
        <p:spPr>
          <a:xfrm>
            <a:off x="696225" y="2595475"/>
            <a:ext cx="457200" cy="457200"/>
          </a:xfrm>
          <a:prstGeom prst="ellipse">
            <a:avLst/>
          </a:prstGeom>
          <a:solidFill>
            <a:srgbClr val="E9552E"/>
          </a:solidFill>
          <a:ln>
            <a:solidFill>
              <a:srgbClr val="E955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BDFC49D-A171-5709-BFE3-41DE9EA13067}"/>
              </a:ext>
            </a:extLst>
          </p:cNvPr>
          <p:cNvSpPr/>
          <p:nvPr/>
        </p:nvSpPr>
        <p:spPr>
          <a:xfrm>
            <a:off x="8220975" y="2595475"/>
            <a:ext cx="457200" cy="457200"/>
          </a:xfrm>
          <a:prstGeom prst="ellipse">
            <a:avLst/>
          </a:prstGeom>
          <a:solidFill>
            <a:srgbClr val="E9552E"/>
          </a:solidFill>
          <a:ln>
            <a:solidFill>
              <a:srgbClr val="E955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00E94A9-A6AA-DCE2-C4C9-518A9DBEADAF}"/>
              </a:ext>
            </a:extLst>
          </p:cNvPr>
          <p:cNvCxnSpPr>
            <a:stCxn id="3" idx="6"/>
            <a:endCxn id="10" idx="2"/>
          </p:cNvCxnSpPr>
          <p:nvPr/>
        </p:nvCxnSpPr>
        <p:spPr>
          <a:xfrm>
            <a:off x="1153425" y="2824075"/>
            <a:ext cx="7067550" cy="0"/>
          </a:xfrm>
          <a:prstGeom prst="line">
            <a:avLst/>
          </a:prstGeom>
          <a:ln>
            <a:solidFill>
              <a:srgbClr val="E955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A346CFD-BAFA-45A1-E273-5AD873F6B845}"/>
              </a:ext>
            </a:extLst>
          </p:cNvPr>
          <p:cNvSpPr txBox="1"/>
          <p:nvPr/>
        </p:nvSpPr>
        <p:spPr>
          <a:xfrm>
            <a:off x="1153425" y="2366875"/>
            <a:ext cx="7067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ebas Neue" panose="020B0606020202050201" pitchFamily="34" charset="0"/>
              </a:rPr>
              <a:t>Local </a:t>
            </a:r>
            <a:r>
              <a:rPr lang="fr-FR" sz="2800" dirty="0" err="1">
                <a:latin typeface="Bebas Neue" panose="020B0606020202050201" pitchFamily="34" charset="0"/>
              </a:rPr>
              <a:t>events</a:t>
            </a:r>
            <a:r>
              <a:rPr lang="fr-FR" sz="2800" dirty="0">
                <a:latin typeface="Bebas Neue" panose="020B0606020202050201" pitchFamily="34" charset="0"/>
              </a:rPr>
              <a:t> </a:t>
            </a:r>
            <a:r>
              <a:rPr lang="fr-FR" sz="2800" dirty="0" err="1">
                <a:latin typeface="Bebas Neue" panose="020B0606020202050201" pitchFamily="34" charset="0"/>
              </a:rPr>
              <a:t>simultaneously</a:t>
            </a:r>
            <a:r>
              <a:rPr lang="fr-FR" sz="2800" dirty="0">
                <a:latin typeface="Bebas Neue" panose="020B0606020202050201" pitchFamily="34" charset="0"/>
              </a:rPr>
              <a:t> in all the </a:t>
            </a:r>
            <a:r>
              <a:rPr lang="fr-FR" sz="2800" dirty="0" err="1">
                <a:latin typeface="Bebas Neue" panose="020B0606020202050201" pitchFamily="34" charset="0"/>
              </a:rPr>
              <a:t>cities</a:t>
            </a:r>
            <a:endParaRPr lang="fr-FR" sz="2800" dirty="0">
              <a:latin typeface="Bebas Neue" panose="020B0606020202050201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ABC83E-052B-EEDD-2F01-AEF44F479026}"/>
              </a:ext>
            </a:extLst>
          </p:cNvPr>
          <p:cNvSpPr txBox="1"/>
          <p:nvPr/>
        </p:nvSpPr>
        <p:spPr>
          <a:xfrm>
            <a:off x="596212" y="2300855"/>
            <a:ext cx="657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E9552E"/>
                </a:solidFill>
                <a:latin typeface="Bebas Neue" panose="020B0606020202050201" pitchFamily="34" charset="0"/>
              </a:rPr>
              <a:t>16 Oct.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9AEC84A-48E2-9419-9A80-D8AAF06B6129}"/>
              </a:ext>
            </a:extLst>
          </p:cNvPr>
          <p:cNvSpPr txBox="1"/>
          <p:nvPr/>
        </p:nvSpPr>
        <p:spPr>
          <a:xfrm>
            <a:off x="8120962" y="2287698"/>
            <a:ext cx="657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E9552E"/>
                </a:solidFill>
                <a:latin typeface="Bebas Neue" panose="020B0606020202050201" pitchFamily="34" charset="0"/>
              </a:rPr>
              <a:t>18 Oct.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EB2FC0D-0B18-3671-C2A6-E067471DB89B}"/>
              </a:ext>
            </a:extLst>
          </p:cNvPr>
          <p:cNvSpPr txBox="1"/>
          <p:nvPr/>
        </p:nvSpPr>
        <p:spPr>
          <a:xfrm>
            <a:off x="86625" y="1279715"/>
            <a:ext cx="16954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Bebas Neue" panose="020B0606020202050201" pitchFamily="34" charset="0"/>
              </a:rPr>
              <a:t>Challenges</a:t>
            </a:r>
            <a:endParaRPr lang="fr-FR" sz="1400" dirty="0">
              <a:latin typeface="Bebas Neue" panose="020B0606020202050201" pitchFamily="34" charset="0"/>
            </a:endParaRPr>
          </a:p>
          <a:p>
            <a:pPr algn="ctr"/>
            <a:r>
              <a:rPr lang="fr-FR" sz="1400" dirty="0" err="1">
                <a:latin typeface="Bebas Neue" panose="020B0606020202050201" pitchFamily="34" charset="0"/>
              </a:rPr>
              <a:t>brought</a:t>
            </a:r>
            <a:r>
              <a:rPr lang="fr-FR" sz="1400" dirty="0">
                <a:latin typeface="Bebas Neue" panose="020B0606020202050201" pitchFamily="34" charset="0"/>
              </a:rPr>
              <a:t> by </a:t>
            </a:r>
            <a:br>
              <a:rPr lang="fr-FR" sz="1400" dirty="0">
                <a:latin typeface="Bebas Neue" panose="020B0606020202050201" pitchFamily="34" charset="0"/>
              </a:rPr>
            </a:br>
            <a:r>
              <a:rPr lang="fr-FR" sz="1400" dirty="0">
                <a:latin typeface="Bebas Neue" panose="020B0606020202050201" pitchFamily="34" charset="0"/>
              </a:rPr>
              <a:t>challenge </a:t>
            </a:r>
            <a:r>
              <a:rPr lang="fr-FR" sz="1400" dirty="0" err="1">
                <a:latin typeface="Bebas Neue" panose="020B0606020202050201" pitchFamily="34" charset="0"/>
              </a:rPr>
              <a:t>owners</a:t>
            </a:r>
            <a:endParaRPr lang="fr-FR" sz="1400" dirty="0">
              <a:latin typeface="Bebas Neue" panose="020B0606020202050201" pitchFamily="34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072F036-5616-FB31-2D19-6C14D866D835}"/>
              </a:ext>
            </a:extLst>
          </p:cNvPr>
          <p:cNvSpPr/>
          <p:nvPr/>
        </p:nvSpPr>
        <p:spPr>
          <a:xfrm>
            <a:off x="10456486" y="2595475"/>
            <a:ext cx="457200" cy="457200"/>
          </a:xfrm>
          <a:prstGeom prst="ellipse">
            <a:avLst/>
          </a:prstGeom>
          <a:solidFill>
            <a:srgbClr val="729C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4964803-6C9A-0A27-A6A2-B12669748AAA}"/>
              </a:ext>
            </a:extLst>
          </p:cNvPr>
          <p:cNvCxnSpPr>
            <a:cxnSpLocks/>
            <a:stCxn id="10" idx="6"/>
            <a:endCxn id="32" idx="2"/>
          </p:cNvCxnSpPr>
          <p:nvPr/>
        </p:nvCxnSpPr>
        <p:spPr>
          <a:xfrm>
            <a:off x="8678175" y="2824075"/>
            <a:ext cx="1778311" cy="0"/>
          </a:xfrm>
          <a:prstGeom prst="line">
            <a:avLst/>
          </a:prstGeom>
          <a:ln>
            <a:solidFill>
              <a:srgbClr val="729C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FCDF93EF-CC89-E1AF-B6A5-E0FD8C58C182}"/>
              </a:ext>
            </a:extLst>
          </p:cNvPr>
          <p:cNvSpPr txBox="1"/>
          <p:nvPr/>
        </p:nvSpPr>
        <p:spPr>
          <a:xfrm>
            <a:off x="10356473" y="2300854"/>
            <a:ext cx="657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729C2D"/>
                </a:solidFill>
                <a:latin typeface="Bebas Neue" panose="020B0606020202050201" pitchFamily="34" charset="0"/>
              </a:rPr>
              <a:t>10 </a:t>
            </a:r>
            <a:r>
              <a:rPr lang="fr-FR" sz="1400" dirty="0" err="1">
                <a:solidFill>
                  <a:srgbClr val="729C2D"/>
                </a:solidFill>
                <a:latin typeface="Bebas Neue" panose="020B0606020202050201" pitchFamily="34" charset="0"/>
              </a:rPr>
              <a:t>Dec</a:t>
            </a:r>
            <a:r>
              <a:rPr lang="fr-FR" sz="1400" dirty="0">
                <a:solidFill>
                  <a:srgbClr val="729C2D"/>
                </a:solidFill>
                <a:latin typeface="Bebas Neue" panose="020B0606020202050201" pitchFamily="34" charset="0"/>
              </a:rPr>
              <a:t>.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0E8331C-40E6-80B5-8F3C-14E54E39CAF0}"/>
              </a:ext>
            </a:extLst>
          </p:cNvPr>
          <p:cNvSpPr txBox="1"/>
          <p:nvPr/>
        </p:nvSpPr>
        <p:spPr>
          <a:xfrm>
            <a:off x="9567330" y="3138696"/>
            <a:ext cx="22483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Bebas Neue" panose="020B0606020202050201" pitchFamily="34" charset="0"/>
              </a:rPr>
              <a:t>The Grand Finale</a:t>
            </a:r>
          </a:p>
          <a:p>
            <a:r>
              <a:rPr lang="fr-FR" sz="2000" dirty="0">
                <a:latin typeface="Bebas Neue" panose="020B0606020202050201" pitchFamily="34" charset="0"/>
              </a:rPr>
              <a:t>Pitch Contest</a:t>
            </a:r>
          </a:p>
          <a:p>
            <a:r>
              <a:rPr lang="fr-FR" sz="1600" dirty="0">
                <a:latin typeface="Bebas Neue" panose="020B0606020202050201" pitchFamily="34" charset="0"/>
              </a:rPr>
              <a:t>Brest, France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69C8EC89-7BB0-993D-5C85-1279E0BD51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8" r="18518"/>
          <a:stretch>
            <a:fillRect/>
          </a:stretch>
        </p:blipFill>
        <p:spPr>
          <a:xfrm>
            <a:off x="9870057" y="4224935"/>
            <a:ext cx="1630054" cy="1630054"/>
          </a:xfrm>
          <a:prstGeom prst="ellipse">
            <a:avLst/>
          </a:prstGeom>
          <a:ln w="28575">
            <a:solidFill>
              <a:srgbClr val="E9552E"/>
            </a:solidFill>
          </a:ln>
        </p:spPr>
      </p:pic>
      <p:cxnSp>
        <p:nvCxnSpPr>
          <p:cNvPr id="49" name="Connecteur : en angle 48">
            <a:extLst>
              <a:ext uri="{FF2B5EF4-FFF2-40B4-BE49-F238E27FC236}">
                <a16:creationId xmlns:a16="http://schemas.microsoft.com/office/drawing/2014/main" id="{E6B3F33C-4AED-DD7C-28F5-B1D34490FFD2}"/>
              </a:ext>
            </a:extLst>
          </p:cNvPr>
          <p:cNvCxnSpPr>
            <a:cxnSpLocks/>
            <a:stCxn id="3" idx="4"/>
            <a:endCxn id="10" idx="4"/>
          </p:cNvCxnSpPr>
          <p:nvPr/>
        </p:nvCxnSpPr>
        <p:spPr>
          <a:xfrm rot="16200000" flipH="1">
            <a:off x="4687200" y="-709700"/>
            <a:ext cx="12700" cy="7524750"/>
          </a:xfrm>
          <a:prstGeom prst="bentConnector3">
            <a:avLst>
              <a:gd name="adj1" fmla="val 5665260"/>
            </a:avLst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05E3941C-415F-AD3B-A0D7-93D090067D3A}"/>
              </a:ext>
            </a:extLst>
          </p:cNvPr>
          <p:cNvSpPr txBox="1"/>
          <p:nvPr/>
        </p:nvSpPr>
        <p:spPr>
          <a:xfrm>
            <a:off x="2404490" y="3614947"/>
            <a:ext cx="140084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fr-FR" dirty="0">
                <a:latin typeface="Bebas Neue" panose="020B0606020202050201" pitchFamily="34" charset="0"/>
              </a:rPr>
              <a:t>Process: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Bebas Neue" panose="020B0606020202050201" pitchFamily="34" charset="0"/>
              </a:rPr>
              <a:t>48hr non-stop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Bebas Neue" panose="020B0606020202050201" pitchFamily="34" charset="0"/>
              </a:rPr>
              <a:t>Marine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Bebas Neue" panose="020B0606020202050201" pitchFamily="34" charset="0"/>
              </a:rPr>
              <a:t>coaches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B5FDD3-CCC9-53EB-5879-3CAE7C03C45A}"/>
              </a:ext>
            </a:extLst>
          </p:cNvPr>
          <p:cNvSpPr/>
          <p:nvPr/>
        </p:nvSpPr>
        <p:spPr>
          <a:xfrm>
            <a:off x="4625295" y="3614947"/>
            <a:ext cx="1630054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 err="1">
                <a:solidFill>
                  <a:schemeClr val="tx1"/>
                </a:solidFill>
                <a:latin typeface="Bebas Neue" panose="020B0606020202050201" pitchFamily="34" charset="0"/>
              </a:rPr>
              <a:t>Expected</a:t>
            </a:r>
            <a:r>
              <a:rPr lang="fr-FR" dirty="0">
                <a:solidFill>
                  <a:schemeClr val="tx1"/>
                </a:solidFill>
                <a:latin typeface="Bebas Neue" panose="020B0606020202050201" pitchFamily="34" charset="0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Bebas Neue" panose="020B0606020202050201" pitchFamily="34" charset="0"/>
              </a:rPr>
              <a:t>results</a:t>
            </a:r>
            <a:r>
              <a:rPr lang="fr-FR" dirty="0">
                <a:solidFill>
                  <a:schemeClr val="tx1"/>
                </a:solidFill>
                <a:latin typeface="Bebas Neue" panose="020B0606020202050201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latin typeface="Bebas Neue" panose="020B0606020202050201" pitchFamily="34" charset="0"/>
              </a:rPr>
              <a:t>Prototype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latin typeface="Bebas Neue" panose="020B0606020202050201" pitchFamily="34" charset="0"/>
              </a:rPr>
              <a:t>Value proposition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latin typeface="Bebas Neue" panose="020B0606020202050201" pitchFamily="34" charset="0"/>
              </a:rPr>
              <a:t>Pitch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F5F7393-8501-2C86-D199-E003A3C9FF41}"/>
              </a:ext>
            </a:extLst>
          </p:cNvPr>
          <p:cNvSpPr/>
          <p:nvPr/>
        </p:nvSpPr>
        <p:spPr>
          <a:xfrm>
            <a:off x="6992188" y="3614948"/>
            <a:ext cx="1630054" cy="660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>
                <a:solidFill>
                  <a:schemeClr val="tx1"/>
                </a:solidFill>
                <a:latin typeface="Bebas Neue" panose="020B0606020202050201" pitchFamily="34" charset="0"/>
              </a:rPr>
              <a:t>The </a:t>
            </a:r>
            <a:r>
              <a:rPr lang="fr-FR" dirty="0" err="1">
                <a:solidFill>
                  <a:schemeClr val="tx1"/>
                </a:solidFill>
                <a:latin typeface="Bebas Neue" panose="020B0606020202050201" pitchFamily="34" charset="0"/>
              </a:rPr>
              <a:t>winning</a:t>
            </a:r>
            <a:r>
              <a:rPr lang="fr-FR" dirty="0">
                <a:solidFill>
                  <a:schemeClr val="tx1"/>
                </a:solidFill>
                <a:latin typeface="Bebas Neue" panose="020B0606020202050201" pitchFamily="34" charset="0"/>
              </a:rPr>
              <a:t> team of the local </a:t>
            </a:r>
            <a:r>
              <a:rPr lang="fr-FR" dirty="0" err="1">
                <a:solidFill>
                  <a:schemeClr val="tx1"/>
                </a:solidFill>
                <a:latin typeface="Bebas Neue" panose="020B0606020202050201" pitchFamily="34" charset="0"/>
              </a:rPr>
              <a:t>event</a:t>
            </a:r>
            <a:endParaRPr lang="fr-FR" dirty="0">
              <a:solidFill>
                <a:schemeClr val="tx1"/>
              </a:solidFill>
              <a:latin typeface="Bebas Neue" panose="020B0606020202050201" pitchFamily="34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8C15DED-01F2-7C6A-EC36-DECC6D84E98B}"/>
              </a:ext>
            </a:extLst>
          </p:cNvPr>
          <p:cNvSpPr txBox="1"/>
          <p:nvPr/>
        </p:nvSpPr>
        <p:spPr>
          <a:xfrm>
            <a:off x="1128618" y="3614947"/>
            <a:ext cx="6659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fr-FR" dirty="0">
                <a:latin typeface="Bebas Neue" panose="020B0606020202050201" pitchFamily="34" charset="0"/>
              </a:rPr>
              <a:t>Teams</a:t>
            </a: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CD31F096-4777-F4E5-CBD7-A1F60014C6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51" t="3801" r="8001" b="16401"/>
          <a:stretch/>
        </p:blipFill>
        <p:spPr>
          <a:xfrm>
            <a:off x="5295262" y="3321984"/>
            <a:ext cx="290120" cy="279103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C337E37-AC0C-ED4B-CBBB-C7B047DF744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3516" y="3328333"/>
            <a:ext cx="416097" cy="266404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903AD958-5A4E-C187-0590-E07448CC48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3691" y="3321983"/>
            <a:ext cx="752227" cy="279104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FA3177D6-9853-34A8-15FB-3A3B2B5534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974" y="3327707"/>
            <a:ext cx="312923" cy="2676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459B7A-B2CF-65E9-790F-A9F39B806049}"/>
              </a:ext>
            </a:extLst>
          </p:cNvPr>
          <p:cNvSpPr/>
          <p:nvPr/>
        </p:nvSpPr>
        <p:spPr>
          <a:xfrm rot="10800000">
            <a:off x="8227286" y="2819329"/>
            <a:ext cx="457201" cy="17069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E9552E">
                  <a:alpha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6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228682A-3537-598E-4B84-8DA80D2D714D}"/>
              </a:ext>
            </a:extLst>
          </p:cNvPr>
          <p:cNvSpPr/>
          <p:nvPr/>
        </p:nvSpPr>
        <p:spPr>
          <a:xfrm>
            <a:off x="818516" y="3556768"/>
            <a:ext cx="11164876" cy="2709683"/>
          </a:xfrm>
          <a:prstGeom prst="roundRect">
            <a:avLst>
              <a:gd name="adj" fmla="val 4599"/>
            </a:avLst>
          </a:prstGeom>
          <a:solidFill>
            <a:srgbClr val="F19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63F67B9-1B0F-A353-C5C4-FE9BDA2B3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18" y="3765258"/>
            <a:ext cx="757026" cy="75702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84C1AFC-3EC2-9300-2797-956CE8738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72" y="4728005"/>
            <a:ext cx="1182801" cy="543159"/>
          </a:xfrm>
          <a:prstGeom prst="rect">
            <a:avLst/>
          </a:prstGeom>
        </p:spPr>
      </p:pic>
      <p:pic>
        <p:nvPicPr>
          <p:cNvPr id="12" name="Image 11" descr="Une image contenant texte, Police, logo, graphisme&#10;&#10;Le contenu généré par l’IA peut être incorrect.">
            <a:extLst>
              <a:ext uri="{FF2B5EF4-FFF2-40B4-BE49-F238E27FC236}">
                <a16:creationId xmlns:a16="http://schemas.microsoft.com/office/drawing/2014/main" id="{C5757CFF-BA1C-1E81-DD78-A4B4A9F89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747" y="3762489"/>
            <a:ext cx="1664695" cy="75979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17617E3-3C26-F890-68D1-75D852E5A8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674" y="5513654"/>
            <a:ext cx="1826472" cy="609111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7CC089DF-6D24-0995-1EE4-041AE81AD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056" y="5259053"/>
            <a:ext cx="894435" cy="90068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C6A5AB01-BA11-EDA2-0F19-CABF393FA8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913" y="5130683"/>
            <a:ext cx="1333377" cy="8758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48D8124-AF52-C7BF-62E9-223625AEBF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40" y="3803212"/>
            <a:ext cx="951448" cy="10264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FC6060F-A7E5-73B4-1A57-3330CAC31B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909" y="4716620"/>
            <a:ext cx="1243885" cy="5424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6E505C-A628-C843-505F-64E4FA46BC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357" y="4778322"/>
            <a:ext cx="774345" cy="9614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4A3E20-A694-5EA9-A0B9-46D5C20984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40" y="5097084"/>
            <a:ext cx="958037" cy="95803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20BC435-690F-CCFD-3E52-A67FFDC632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553" y="3681507"/>
            <a:ext cx="1704353" cy="88348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D01D757-4B81-B232-2EC4-AB1433B272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07" y="3904824"/>
            <a:ext cx="1442213" cy="823181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383F740-E411-F1F7-EEF8-5C0EB727A21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688" y="5448787"/>
            <a:ext cx="1825683" cy="73261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E37460A-AEA2-AF06-C8EB-98722AD1F1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367" y="4728005"/>
            <a:ext cx="1771117" cy="53104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D7DDF38-B88A-F2D5-3715-1CD5407752E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929" y="5130683"/>
            <a:ext cx="1283063" cy="542433"/>
          </a:xfrm>
          <a:prstGeom prst="rect">
            <a:avLst/>
          </a:prstGeom>
        </p:spPr>
      </p:pic>
      <p:sp>
        <p:nvSpPr>
          <p:cNvPr id="52" name="Titre 1">
            <a:extLst>
              <a:ext uri="{FF2B5EF4-FFF2-40B4-BE49-F238E27FC236}">
                <a16:creationId xmlns:a16="http://schemas.microsoft.com/office/drawing/2014/main" id="{9F138FC6-BC04-0C9A-4780-2CDFC989C257}"/>
              </a:ext>
            </a:extLst>
          </p:cNvPr>
          <p:cNvSpPr txBox="1">
            <a:spLocks/>
          </p:cNvSpPr>
          <p:nvPr/>
        </p:nvSpPr>
        <p:spPr>
          <a:xfrm>
            <a:off x="119219" y="194066"/>
            <a:ext cx="10515600" cy="911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ebas Neue" panose="020B0606020202050201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Our </a:t>
            </a:r>
            <a:r>
              <a:rPr lang="fr-FR" dirty="0" err="1"/>
              <a:t>partners</a:t>
            </a:r>
            <a:r>
              <a:rPr lang="fr-FR" dirty="0"/>
              <a:t> 2026</a:t>
            </a:r>
            <a:br>
              <a:rPr lang="fr-FR" dirty="0"/>
            </a:br>
            <a:endParaRPr lang="fr-FR" sz="24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5044F28-79DB-8EA3-1FEF-DB1A25F8DA88}"/>
              </a:ext>
            </a:extLst>
          </p:cNvPr>
          <p:cNvSpPr/>
          <p:nvPr/>
        </p:nvSpPr>
        <p:spPr>
          <a:xfrm>
            <a:off x="8767570" y="2052651"/>
            <a:ext cx="3215822" cy="1292787"/>
          </a:xfrm>
          <a:prstGeom prst="roundRect">
            <a:avLst>
              <a:gd name="adj" fmla="val 6753"/>
            </a:avLst>
          </a:prstGeom>
          <a:solidFill>
            <a:srgbClr val="F19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B29AD7-E29B-2609-6DB6-055C72229085}"/>
              </a:ext>
            </a:extLst>
          </p:cNvPr>
          <p:cNvSpPr/>
          <p:nvPr/>
        </p:nvSpPr>
        <p:spPr>
          <a:xfrm>
            <a:off x="794125" y="1334675"/>
            <a:ext cx="7747813" cy="2010763"/>
          </a:xfrm>
          <a:prstGeom prst="roundRect">
            <a:avLst>
              <a:gd name="adj" fmla="val 6753"/>
            </a:avLst>
          </a:prstGeom>
          <a:solidFill>
            <a:schemeClr val="bg1"/>
          </a:solidFill>
          <a:ln w="19050">
            <a:solidFill>
              <a:srgbClr val="E955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F488D4-C425-48F8-14A3-822A12DDFF2A}"/>
              </a:ext>
            </a:extLst>
          </p:cNvPr>
          <p:cNvSpPr txBox="1"/>
          <p:nvPr/>
        </p:nvSpPr>
        <p:spPr>
          <a:xfrm>
            <a:off x="732791" y="839131"/>
            <a:ext cx="268214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dirty="0" err="1">
                <a:latin typeface="Bebas Neue" panose="020B0606020202050201" pitchFamily="34" charset="0"/>
                <a:cs typeface="Calibri" panose="020F0502020204030204" pitchFamily="34" charset="0"/>
              </a:rPr>
              <a:t>Ambassadors</a:t>
            </a:r>
            <a:endParaRPr lang="fr-FR" sz="3200" dirty="0">
              <a:latin typeface="Bebas Neue" panose="020B0606020202050201" pitchFamily="34" charset="0"/>
              <a:cs typeface="Calibri" panose="020F0502020204030204" pitchFamily="34" charset="0"/>
            </a:endParaRPr>
          </a:p>
          <a:p>
            <a:pPr algn="l" rtl="0"/>
            <a:endParaRPr lang="fr-FR" sz="2000" dirty="0">
              <a:latin typeface="Bebas Neue" panose="020B0606020202050201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1770BC-94B7-4570-A467-762109FC9883}"/>
              </a:ext>
            </a:extLst>
          </p:cNvPr>
          <p:cNvSpPr txBox="1"/>
          <p:nvPr/>
        </p:nvSpPr>
        <p:spPr>
          <a:xfrm>
            <a:off x="8691370" y="1595216"/>
            <a:ext cx="307773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dirty="0" err="1">
                <a:latin typeface="Bebas Neue" panose="020B0606020202050201" pitchFamily="34" charset="0"/>
                <a:cs typeface="Calibri" panose="020F0502020204030204" pitchFamily="34" charset="0"/>
              </a:rPr>
              <a:t>Literacy</a:t>
            </a:r>
            <a:r>
              <a:rPr lang="fr-FR" sz="2800" dirty="0">
                <a:latin typeface="Bebas Neue" panose="020B0606020202050201" pitchFamily="34" charset="0"/>
                <a:cs typeface="Calibri" panose="020F0502020204030204" pitchFamily="34" charset="0"/>
              </a:rPr>
              <a:t> Partner</a:t>
            </a:r>
          </a:p>
          <a:p>
            <a:pPr algn="l" rtl="0"/>
            <a:endParaRPr lang="fr-FR" dirty="0">
              <a:latin typeface="Bebas Neue" panose="020B0606020202050201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641ECD-7E42-FCEF-3D22-4882CC5E992A}"/>
              </a:ext>
            </a:extLst>
          </p:cNvPr>
          <p:cNvSpPr txBox="1"/>
          <p:nvPr/>
        </p:nvSpPr>
        <p:spPr>
          <a:xfrm rot="16200000">
            <a:off x="-231445" y="3956530"/>
            <a:ext cx="201076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dirty="0">
                <a:latin typeface="Bebas Neue" panose="020B0606020202050201" pitchFamily="34" charset="0"/>
                <a:cs typeface="Calibri" panose="020F0502020204030204" pitchFamily="34" charset="0"/>
              </a:rPr>
              <a:t>Data Partners</a:t>
            </a:r>
          </a:p>
          <a:p>
            <a:pPr algn="l" rtl="0"/>
            <a:endParaRPr lang="fr-FR" dirty="0">
              <a:latin typeface="Akhand Semilight" panose="00000400000000000000" pitchFamily="50" charset="0"/>
            </a:endParaRPr>
          </a:p>
        </p:txBody>
      </p:sp>
      <p:pic>
        <p:nvPicPr>
          <p:cNvPr id="7" name="Image 6" descr="Une image contenant texte, graphism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1D61BEC-DB36-7347-5BB8-116E2B4A81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412" y="2033857"/>
            <a:ext cx="1711201" cy="1223147"/>
          </a:xfrm>
          <a:prstGeom prst="rect">
            <a:avLst/>
          </a:prstGeom>
        </p:spPr>
      </p:pic>
      <p:pic>
        <p:nvPicPr>
          <p:cNvPr id="14" name="Image 13" descr="Une image contenant texte, Police, logo, graphisme&#10;&#10;Le contenu généré par l’IA peut être incorrect.">
            <a:extLst>
              <a:ext uri="{FF2B5EF4-FFF2-40B4-BE49-F238E27FC236}">
                <a16:creationId xmlns:a16="http://schemas.microsoft.com/office/drawing/2014/main" id="{7B6705F2-243C-54B6-F3A5-0573D0693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104" y="1501802"/>
            <a:ext cx="1798752" cy="8209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BD686D-5A14-00B6-FEF0-90716820EA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925" y="2550731"/>
            <a:ext cx="1886186" cy="62902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567C99-A870-25CD-219E-7D247F885B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911" y="1486662"/>
            <a:ext cx="1442213" cy="82318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6CDD13-BBDA-87CF-6426-2623BC33F1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38" y="1478235"/>
            <a:ext cx="958037" cy="95803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2CD890E-F7B3-1CE8-917E-CFB423DFAD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89" y="2428448"/>
            <a:ext cx="1704353" cy="8834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4541807-CF50-C834-A2A4-E24E4B86D14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2" t="8504"/>
          <a:stretch>
            <a:fillRect/>
          </a:stretch>
        </p:blipFill>
        <p:spPr>
          <a:xfrm>
            <a:off x="4247772" y="3762489"/>
            <a:ext cx="1696626" cy="117901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0573552-1ECD-D044-E4FB-FE3FF04FCF6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2" t="8504"/>
          <a:stretch>
            <a:fillRect/>
          </a:stretch>
        </p:blipFill>
        <p:spPr>
          <a:xfrm>
            <a:off x="4715054" y="1783952"/>
            <a:ext cx="1696626" cy="117901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853CD94-2E1E-C78D-80A2-4C996CD19C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85" y="2322783"/>
            <a:ext cx="774345" cy="96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4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2" grpId="0"/>
      <p:bldP spid="2" grpId="0" animBg="1"/>
      <p:bldP spid="3" grpId="0" animBg="1"/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F32EE59-F499-775D-E6D0-3DCB5F517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93" y="349452"/>
            <a:ext cx="10515600" cy="911584"/>
          </a:xfrm>
        </p:spPr>
        <p:txBody>
          <a:bodyPr>
            <a:noAutofit/>
          </a:bodyPr>
          <a:lstStyle/>
          <a:p>
            <a:r>
              <a:rPr lang="fr-FR" sz="4000" dirty="0"/>
              <a:t>Working as a team, </a:t>
            </a:r>
            <a:br>
              <a:rPr lang="fr-FR" sz="4000" dirty="0"/>
            </a:br>
            <a:r>
              <a:rPr lang="fr-FR" sz="4000" dirty="0"/>
              <a:t>sharing </a:t>
            </a:r>
            <a:r>
              <a:rPr lang="fr-FR" sz="4000" dirty="0" err="1"/>
              <a:t>views</a:t>
            </a:r>
            <a:r>
              <a:rPr lang="fr-FR" sz="4000" dirty="0"/>
              <a:t> and </a:t>
            </a:r>
            <a:r>
              <a:rPr lang="fr-FR" sz="4000" dirty="0" err="1"/>
              <a:t>experience</a:t>
            </a:r>
            <a:endParaRPr lang="fr-FR" sz="4000" dirty="0"/>
          </a:p>
        </p:txBody>
      </p:sp>
      <p:pic>
        <p:nvPicPr>
          <p:cNvPr id="9" name="Image 8" descr="Une image contenant habits, personne, homme, ordinateur&#10;&#10;Description générée automatiquement">
            <a:extLst>
              <a:ext uri="{FF2B5EF4-FFF2-40B4-BE49-F238E27FC236}">
                <a16:creationId xmlns:a16="http://schemas.microsoft.com/office/drawing/2014/main" id="{538B9FDA-BA1E-6FDB-D0A6-4ACB9D26E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53" y="1743017"/>
            <a:ext cx="5463040" cy="4105816"/>
          </a:xfrm>
          <a:prstGeom prst="roundRect">
            <a:avLst>
              <a:gd name="adj" fmla="val 3908"/>
            </a:avLst>
          </a:prstGeom>
          <a:ln w="28575">
            <a:solidFill>
              <a:srgbClr val="E9552E"/>
            </a:solidFill>
          </a:ln>
        </p:spPr>
      </p:pic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851BF230-8285-288D-C69A-F9CD4CFC1F35}"/>
              </a:ext>
            </a:extLst>
          </p:cNvPr>
          <p:cNvCxnSpPr>
            <a:cxnSpLocks/>
          </p:cNvCxnSpPr>
          <p:nvPr/>
        </p:nvCxnSpPr>
        <p:spPr>
          <a:xfrm rot="5400000">
            <a:off x="-435495" y="2800985"/>
            <a:ext cx="1868205" cy="307099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DA37E056-8776-49B9-C61A-872AC10AD18D}"/>
              </a:ext>
            </a:extLst>
          </p:cNvPr>
          <p:cNvSpPr txBox="1"/>
          <p:nvPr/>
        </p:nvSpPr>
        <p:spPr>
          <a:xfrm>
            <a:off x="6236717" y="2472486"/>
            <a:ext cx="561022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>
                <a:latin typeface="Bebas Neue" panose="020B0606020202050201" pitchFamily="34" charset="0"/>
                <a:cs typeface="Calibri" panose="020F0502020204030204" pitchFamily="34" charset="0"/>
              </a:rPr>
              <a:t>YOU WILL 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Tackle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your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challenge as a team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Live a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human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experience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of collaboration and sharing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Benefit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from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the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experience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and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skills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of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each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team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member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!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Take part of an international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event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and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maybe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Akhand" panose="00000500000000000000" pitchFamily="50" charset="0"/>
                <a:cs typeface="Calibri" panose="020F0502020204030204" pitchFamily="34" charset="0"/>
              </a:rPr>
              <a:t>travel</a:t>
            </a:r>
            <a:r>
              <a:rPr lang="fr-FR" dirty="0">
                <a:latin typeface="Akhand" panose="00000500000000000000" pitchFamily="50" charset="0"/>
                <a:cs typeface="Calibri" panose="020F0502020204030204" pitchFamily="34" charset="0"/>
              </a:rPr>
              <a:t> to France! </a:t>
            </a:r>
            <a:endParaRPr lang="fr-FR" dirty="0">
              <a:latin typeface="Aromatica"/>
            </a:endParaRPr>
          </a:p>
        </p:txBody>
      </p:sp>
    </p:spTree>
    <p:extLst>
      <p:ext uri="{BB962C8B-B14F-4D97-AF65-F5344CB8AC3E}">
        <p14:creationId xmlns:p14="http://schemas.microsoft.com/office/powerpoint/2010/main" val="198004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habits, manchot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2969072B-CA6F-3EFA-920F-826E0FD4E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81" y="4015454"/>
            <a:ext cx="1168895" cy="1558526"/>
          </a:xfrm>
          <a:prstGeom prst="roundRect">
            <a:avLst>
              <a:gd name="adj" fmla="val 9054"/>
            </a:avLst>
          </a:prstGeom>
          <a:ln w="19050">
            <a:solidFill>
              <a:srgbClr val="6758A2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1F32EE59-F499-775D-E6D0-3DCB5F517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05" y="186696"/>
            <a:ext cx="10515600" cy="911584"/>
          </a:xfrm>
        </p:spPr>
        <p:txBody>
          <a:bodyPr/>
          <a:lstStyle/>
          <a:p>
            <a:r>
              <a:rPr lang="fr-FR" sz="4000" dirty="0"/>
              <a:t>The </a:t>
            </a:r>
            <a:r>
              <a:rPr lang="fr-FR" sz="4000" dirty="0" err="1"/>
              <a:t>atmosphere</a:t>
            </a:r>
            <a:r>
              <a:rPr lang="fr-FR" sz="4000" dirty="0"/>
              <a:t> in the 11 </a:t>
            </a:r>
            <a:r>
              <a:rPr lang="fr-FR" sz="4000" dirty="0" err="1"/>
              <a:t>cities</a:t>
            </a:r>
            <a:endParaRPr lang="fr-FR" sz="40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4238B1-70E6-ED1C-00B5-7438CF613295}"/>
              </a:ext>
            </a:extLst>
          </p:cNvPr>
          <p:cNvSpPr txBox="1"/>
          <p:nvPr/>
        </p:nvSpPr>
        <p:spPr>
          <a:xfrm>
            <a:off x="226265" y="901179"/>
            <a:ext cx="9217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Bebas Neue" panose="020B0606020202050201" pitchFamily="34" charset="0"/>
                <a:cs typeface="Calibri" panose="020F0502020204030204" pitchFamily="34" charset="0"/>
              </a:rPr>
              <a:t>Share </a:t>
            </a:r>
            <a:r>
              <a:rPr lang="fr-FR" sz="3200" dirty="0" err="1">
                <a:latin typeface="Bebas Neue" panose="020B0606020202050201" pitchFamily="34" charset="0"/>
                <a:cs typeface="Calibri" panose="020F0502020204030204" pitchFamily="34" charset="0"/>
              </a:rPr>
              <a:t>your</a:t>
            </a:r>
            <a:r>
              <a:rPr lang="fr-FR" sz="3200" dirty="0">
                <a:latin typeface="Bebas Neue" panose="020B0606020202050201" pitchFamily="34" charset="0"/>
                <a:cs typeface="Calibri" panose="020F0502020204030204" pitchFamily="34" charset="0"/>
              </a:rPr>
              <a:t> story on </a:t>
            </a:r>
            <a:r>
              <a:rPr lang="fr-FR" sz="3200" b="1" dirty="0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international Discord server</a:t>
            </a:r>
          </a:p>
        </p:txBody>
      </p:sp>
      <p:pic>
        <p:nvPicPr>
          <p:cNvPr id="9" name="Image 8" descr="Une image contenant herbe, plein air, ciel, nuage&#10;&#10;Le contenu généré par l’IA peut être incorrect.">
            <a:extLst>
              <a:ext uri="{FF2B5EF4-FFF2-40B4-BE49-F238E27FC236}">
                <a16:creationId xmlns:a16="http://schemas.microsoft.com/office/drawing/2014/main" id="{FB093E03-01CD-5383-7486-CB7170EEE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552" y="1519060"/>
            <a:ext cx="1549013" cy="2065350"/>
          </a:xfrm>
          <a:prstGeom prst="roundRect">
            <a:avLst>
              <a:gd name="adj" fmla="val 11133"/>
            </a:avLst>
          </a:prstGeom>
          <a:ln w="19050">
            <a:solidFill>
              <a:srgbClr val="729C2D"/>
            </a:solidFill>
          </a:ln>
        </p:spPr>
      </p:pic>
      <p:pic>
        <p:nvPicPr>
          <p:cNvPr id="18" name="Image 17" descr="Une image contenant Dessin d’enfant, dessin humoristique, jouet, Accessoire de mode&#10;&#10;Le contenu généré par l’IA peut être incorrect.">
            <a:extLst>
              <a:ext uri="{FF2B5EF4-FFF2-40B4-BE49-F238E27FC236}">
                <a16:creationId xmlns:a16="http://schemas.microsoft.com/office/drawing/2014/main" id="{CCC546D1-B807-9712-0166-0BC6BAF5D3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23" y="3731998"/>
            <a:ext cx="1060509" cy="1414012"/>
          </a:xfrm>
          <a:prstGeom prst="roundRect">
            <a:avLst>
              <a:gd name="adj" fmla="val 9219"/>
            </a:avLst>
          </a:prstGeom>
          <a:ln w="19050">
            <a:solidFill>
              <a:srgbClr val="E9552E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827375-D4E5-E28A-A39C-E265F0E96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2" y="2232935"/>
            <a:ext cx="2871960" cy="1615478"/>
          </a:xfrm>
          <a:prstGeom prst="roundRect">
            <a:avLst>
              <a:gd name="adj" fmla="val 7113"/>
            </a:avLst>
          </a:prstGeom>
          <a:ln w="19050">
            <a:solidFill>
              <a:srgbClr val="7DCACA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DD355F-B774-FD8E-3878-2D778BED8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762" y="3999401"/>
            <a:ext cx="2011786" cy="2671903"/>
          </a:xfrm>
          <a:prstGeom prst="roundRect">
            <a:avLst>
              <a:gd name="adj" fmla="val 7113"/>
            </a:avLst>
          </a:prstGeom>
          <a:ln w="19050">
            <a:solidFill>
              <a:srgbClr val="7DCACA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687FDF-A7A5-59B7-EE8C-3F2DDB7A51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95" y="1828404"/>
            <a:ext cx="2693345" cy="2020009"/>
          </a:xfrm>
          <a:prstGeom prst="roundRect">
            <a:avLst>
              <a:gd name="adj" fmla="val 9219"/>
            </a:avLst>
          </a:prstGeom>
          <a:ln w="19050">
            <a:solidFill>
              <a:srgbClr val="E9552E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490BE84-E592-61B9-871D-2DC7A1BD63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32" y="4015454"/>
            <a:ext cx="2278761" cy="1709071"/>
          </a:xfrm>
          <a:prstGeom prst="roundRect">
            <a:avLst>
              <a:gd name="adj" fmla="val 11133"/>
            </a:avLst>
          </a:prstGeom>
          <a:ln w="19050">
            <a:solidFill>
              <a:srgbClr val="729C2D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9E9C67-D521-A187-C295-58E0293AC3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279" y="3999402"/>
            <a:ext cx="2300166" cy="1725124"/>
          </a:xfrm>
          <a:prstGeom prst="roundRect">
            <a:avLst>
              <a:gd name="adj" fmla="val 11133"/>
            </a:avLst>
          </a:prstGeom>
          <a:ln w="19050">
            <a:solidFill>
              <a:srgbClr val="729C2D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B135FC1-95F3-4B82-5173-59DEE31CDF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370" y="2409825"/>
            <a:ext cx="2158409" cy="1438588"/>
          </a:xfrm>
          <a:prstGeom prst="roundRect">
            <a:avLst>
              <a:gd name="adj" fmla="val 9054"/>
            </a:avLst>
          </a:prstGeom>
          <a:ln w="19050">
            <a:solidFill>
              <a:srgbClr val="6758A2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F028EEA-D5DE-76E1-C0B8-FA57E198312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78" b="11254"/>
          <a:stretch>
            <a:fillRect/>
          </a:stretch>
        </p:blipFill>
        <p:spPr>
          <a:xfrm>
            <a:off x="10091176" y="3999401"/>
            <a:ext cx="1614850" cy="1187393"/>
          </a:xfrm>
          <a:prstGeom prst="roundRect">
            <a:avLst>
              <a:gd name="adj" fmla="val 11133"/>
            </a:avLst>
          </a:prstGeom>
          <a:ln w="19050">
            <a:solidFill>
              <a:srgbClr val="729C2D"/>
            </a:solidFill>
          </a:ln>
        </p:spPr>
      </p:pic>
    </p:spTree>
    <p:extLst>
      <p:ext uri="{BB962C8B-B14F-4D97-AF65-F5344CB8AC3E}">
        <p14:creationId xmlns:p14="http://schemas.microsoft.com/office/powerpoint/2010/main" val="3038459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DECA0-E563-C3D7-F960-5826AE132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2392DB3-0116-4CF0-5388-7A9F1FF74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05" y="186696"/>
            <a:ext cx="10515600" cy="911584"/>
          </a:xfrm>
        </p:spPr>
        <p:txBody>
          <a:bodyPr/>
          <a:lstStyle/>
          <a:p>
            <a:r>
              <a:rPr lang="fr-FR" sz="4000" dirty="0"/>
              <a:t>The </a:t>
            </a:r>
            <a:r>
              <a:rPr lang="fr-FR" sz="4000" dirty="0" err="1"/>
              <a:t>atmosphere</a:t>
            </a:r>
            <a:r>
              <a:rPr lang="fr-FR" sz="4000" dirty="0"/>
              <a:t> in the 11 </a:t>
            </a:r>
            <a:r>
              <a:rPr lang="fr-FR" sz="4000" dirty="0" err="1"/>
              <a:t>cities</a:t>
            </a:r>
            <a:endParaRPr lang="fr-FR" sz="4000" dirty="0"/>
          </a:p>
        </p:txBody>
      </p:sp>
      <p:pic>
        <p:nvPicPr>
          <p:cNvPr id="2" name="Image 1" descr="Une image contenant texte, Graphique, clipart, graphisme&#10;&#10;Description générée automatiquement">
            <a:extLst>
              <a:ext uri="{FF2B5EF4-FFF2-40B4-BE49-F238E27FC236}">
                <a16:creationId xmlns:a16="http://schemas.microsoft.com/office/drawing/2014/main" id="{39CBFA7A-6A84-B989-1F62-83A58CE79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899" y="3212122"/>
            <a:ext cx="677892" cy="64633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4258AF9-5B01-DC57-7F40-D74C2F869A86}"/>
              </a:ext>
            </a:extLst>
          </p:cNvPr>
          <p:cNvSpPr txBox="1"/>
          <p:nvPr/>
        </p:nvSpPr>
        <p:spPr>
          <a:xfrm>
            <a:off x="226265" y="901179"/>
            <a:ext cx="9217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Bebas Neue" panose="020B0606020202050201" pitchFamily="34" charset="0"/>
                <a:cs typeface="Calibri" panose="020F0502020204030204" pitchFamily="34" charset="0"/>
              </a:rPr>
              <a:t>Share </a:t>
            </a:r>
            <a:r>
              <a:rPr lang="fr-FR" sz="3200" dirty="0" err="1">
                <a:latin typeface="Bebas Neue" panose="020B0606020202050201" pitchFamily="34" charset="0"/>
                <a:cs typeface="Calibri" panose="020F0502020204030204" pitchFamily="34" charset="0"/>
              </a:rPr>
              <a:t>your</a:t>
            </a:r>
            <a:r>
              <a:rPr lang="fr-FR" sz="3200" dirty="0">
                <a:latin typeface="Bebas Neue" panose="020B0606020202050201" pitchFamily="34" charset="0"/>
                <a:cs typeface="Calibri" panose="020F0502020204030204" pitchFamily="34" charset="0"/>
              </a:rPr>
              <a:t> story on </a:t>
            </a:r>
            <a:r>
              <a:rPr lang="fr-FR" sz="3200" b="1" dirty="0">
                <a:solidFill>
                  <a:srgbClr val="E9552E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international Discord server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9CB8723-B310-FEFA-56E8-768BD5E12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86" y="2755131"/>
            <a:ext cx="2211262" cy="2211262"/>
          </a:xfrm>
          <a:prstGeom prst="roundRect">
            <a:avLst>
              <a:gd name="adj" fmla="val 5898"/>
            </a:avLst>
          </a:prstGeom>
          <a:ln w="19050">
            <a:solidFill>
              <a:srgbClr val="E9552E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402873-A7EE-0331-EF3B-3CD9F2E7D304}"/>
              </a:ext>
            </a:extLst>
          </p:cNvPr>
          <p:cNvSpPr txBox="1"/>
          <p:nvPr/>
        </p:nvSpPr>
        <p:spPr>
          <a:xfrm>
            <a:off x="544226" y="3377694"/>
            <a:ext cx="5743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 err="1">
                <a:latin typeface="Akhand" panose="00000500000000000000"/>
              </a:rPr>
              <a:t>Everyone</a:t>
            </a:r>
            <a:r>
              <a:rPr lang="fr-FR" dirty="0">
                <a:latin typeface="Akhand" panose="00000500000000000000"/>
              </a:rPr>
              <a:t> can </a:t>
            </a:r>
            <a:r>
              <a:rPr lang="fr-FR" dirty="0" err="1">
                <a:latin typeface="Akhand" panose="00000500000000000000"/>
              </a:rPr>
              <a:t>join</a:t>
            </a:r>
            <a:r>
              <a:rPr lang="fr-FR" dirty="0">
                <a:latin typeface="Akhand" panose="00000500000000000000"/>
              </a:rPr>
              <a:t> </a:t>
            </a:r>
            <a:r>
              <a:rPr lang="fr-FR" dirty="0" err="1">
                <a:latin typeface="Akhand" panose="00000500000000000000"/>
              </a:rPr>
              <a:t>it</a:t>
            </a:r>
            <a:r>
              <a:rPr lang="fr-FR" dirty="0">
                <a:latin typeface="Akhand" panose="00000500000000000000"/>
              </a:rPr>
              <a:t> and </a:t>
            </a:r>
            <a:r>
              <a:rPr lang="fr-FR" dirty="0" err="1">
                <a:solidFill>
                  <a:srgbClr val="E9552E"/>
                </a:solidFill>
                <a:latin typeface="Akhand" panose="00000500000000000000"/>
              </a:rPr>
              <a:t>share</a:t>
            </a:r>
            <a:r>
              <a:rPr lang="fr-FR" dirty="0">
                <a:latin typeface="Akhand" panose="00000500000000000000"/>
              </a:rPr>
              <a:t> </a:t>
            </a:r>
            <a:r>
              <a:rPr lang="fr-FR" dirty="0" err="1">
                <a:latin typeface="Akhand" panose="00000500000000000000"/>
              </a:rPr>
              <a:t>pictures</a:t>
            </a:r>
            <a:endParaRPr lang="fr-FR" dirty="0">
              <a:latin typeface="Akhand" panose="000005000000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dirty="0">
                <a:latin typeface="Akhand" panose="00000500000000000000"/>
              </a:rPr>
              <a:t>Have a look at the </a:t>
            </a:r>
            <a:r>
              <a:rPr lang="fr-FR" dirty="0" err="1">
                <a:solidFill>
                  <a:srgbClr val="E9552E"/>
                </a:solidFill>
                <a:latin typeface="Akhand" panose="00000500000000000000"/>
              </a:rPr>
              <a:t>mascot</a:t>
            </a:r>
            <a:r>
              <a:rPr lang="fr-FR" dirty="0">
                <a:solidFill>
                  <a:srgbClr val="E9552E"/>
                </a:solidFill>
                <a:latin typeface="Akhand" panose="00000500000000000000"/>
              </a:rPr>
              <a:t> </a:t>
            </a:r>
            <a:r>
              <a:rPr lang="fr-FR" dirty="0" err="1">
                <a:solidFill>
                  <a:srgbClr val="E9552E"/>
                </a:solidFill>
                <a:latin typeface="Akhand" panose="00000500000000000000"/>
              </a:rPr>
              <a:t>contest</a:t>
            </a:r>
            <a:r>
              <a:rPr lang="fr-FR" dirty="0">
                <a:solidFill>
                  <a:srgbClr val="E9552E"/>
                </a:solidFill>
                <a:latin typeface="Akhand" panose="00000500000000000000"/>
              </a:rPr>
              <a:t> </a:t>
            </a:r>
            <a:r>
              <a:rPr lang="fr-FR" dirty="0" err="1">
                <a:latin typeface="Akhand" panose="00000500000000000000"/>
              </a:rPr>
              <a:t>pictures</a:t>
            </a:r>
            <a:r>
              <a:rPr lang="fr-FR" dirty="0">
                <a:latin typeface="Akhand" panose="00000500000000000000"/>
              </a:rPr>
              <a:t> and vote!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00101D-A950-2249-EFEF-95B73A605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43" y="1981302"/>
            <a:ext cx="1206841" cy="144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31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8F830CF-C380-B356-89BB-1705217E1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47" y="135154"/>
            <a:ext cx="10515600" cy="911584"/>
          </a:xfrm>
        </p:spPr>
        <p:txBody>
          <a:bodyPr>
            <a:normAutofit/>
          </a:bodyPr>
          <a:lstStyle/>
          <a:p>
            <a:r>
              <a:rPr lang="fr-FR" sz="4000" dirty="0" err="1"/>
              <a:t>Intellectual</a:t>
            </a:r>
            <a:r>
              <a:rPr lang="fr-FR" sz="4000" dirty="0"/>
              <a:t> </a:t>
            </a:r>
            <a:r>
              <a:rPr lang="fr-FR" sz="4000" dirty="0" err="1"/>
              <a:t>property</a:t>
            </a:r>
            <a:r>
              <a:rPr lang="fr-FR" sz="4000" dirty="0"/>
              <a:t> </a:t>
            </a:r>
            <a:r>
              <a:rPr lang="fr-FR" sz="4000" dirty="0" err="1"/>
              <a:t>rights</a:t>
            </a:r>
            <a:endParaRPr lang="fr-FR" sz="4000" dirty="0"/>
          </a:p>
        </p:txBody>
      </p:sp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463DB2CC-3016-8A50-6BA1-EFDE08A92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376" y="1698531"/>
            <a:ext cx="2862569" cy="4049151"/>
          </a:xfrm>
          <a:prstGeom prst="roundRect">
            <a:avLst>
              <a:gd name="adj" fmla="val 5354"/>
            </a:avLst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2AC1322-FC5B-F285-550E-F4939E562593}"/>
              </a:ext>
            </a:extLst>
          </p:cNvPr>
          <p:cNvSpPr txBox="1"/>
          <p:nvPr/>
        </p:nvSpPr>
        <p:spPr>
          <a:xfrm>
            <a:off x="628651" y="1698531"/>
            <a:ext cx="78105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E9552E"/>
                </a:solidFill>
                <a:latin typeface="Bebas Neue" panose="020B0606020202050201" pitchFamily="34" charset="0"/>
              </a:rPr>
              <a:t>DATA &amp; TOOLS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khand"/>
              </a:rPr>
              <a:t>Databases and/or tools are protected by intellectual property legislation.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khand"/>
              </a:rPr>
              <a:t>Any use outside the framework of Ocean Hackathon® requires a written agreement in advance between the Participant and the rights holder.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66B9AC7-2EC4-6135-CD1D-2E4253E87CCF}"/>
              </a:ext>
            </a:extLst>
          </p:cNvPr>
          <p:cNvSpPr txBox="1"/>
          <p:nvPr/>
        </p:nvSpPr>
        <p:spPr>
          <a:xfrm>
            <a:off x="628650" y="3590925"/>
            <a:ext cx="78105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E9552E"/>
                </a:solidFill>
                <a:latin typeface="Bebas Neue" panose="020B0606020202050201" pitchFamily="34" charset="0"/>
              </a:rPr>
              <a:t>RESULTS / PROTOTYPE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khand Semilight" panose="00000400000000000000" pitchFamily="50" charset="0"/>
              </a:rPr>
              <a:t>The challenge owner is a </a:t>
            </a:r>
            <a:r>
              <a:rPr lang="en-US" b="1" dirty="0">
                <a:solidFill>
                  <a:srgbClr val="8AC719"/>
                </a:solidFill>
                <a:latin typeface="Akhand Semilight" panose="00000400000000000000" pitchFamily="50" charset="0"/>
              </a:rPr>
              <a:t>legal entity: </a:t>
            </a:r>
            <a:br>
              <a:rPr lang="en-US" b="1" dirty="0">
                <a:solidFill>
                  <a:srgbClr val="8AC719"/>
                </a:solidFill>
                <a:latin typeface="Akhand Semilight" panose="00000400000000000000" pitchFamily="50" charset="0"/>
              </a:rPr>
            </a:br>
            <a:r>
              <a:rPr lang="en-US" dirty="0">
                <a:latin typeface="Akhand Semilight" panose="00000400000000000000" pitchFamily="50" charset="0"/>
              </a:rPr>
              <a:t>the legal entity holds the property rights for the results and their exploitation. Agreement possible between the teammates and the legal entity.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khand Semilight" panose="00000400000000000000" pitchFamily="50" charset="0"/>
              </a:rPr>
              <a:t>The challenge owner is a </a:t>
            </a:r>
            <a:r>
              <a:rPr lang="en-US" b="1" dirty="0">
                <a:solidFill>
                  <a:srgbClr val="8AC719"/>
                </a:solidFill>
                <a:latin typeface="Akhand Semilight" panose="00000400000000000000" pitchFamily="50" charset="0"/>
              </a:rPr>
              <a:t>private individual</a:t>
            </a:r>
            <a:r>
              <a:rPr lang="en-US" dirty="0">
                <a:latin typeface="Akhand Semilight" panose="00000400000000000000" pitchFamily="50" charset="0"/>
              </a:rPr>
              <a:t>: </a:t>
            </a:r>
            <a:br>
              <a:rPr lang="en-US" dirty="0">
                <a:latin typeface="Akhand Semilight" panose="00000400000000000000" pitchFamily="50" charset="0"/>
              </a:rPr>
            </a:br>
            <a:r>
              <a:rPr lang="en-US" dirty="0">
                <a:latin typeface="Akhand Semilight" panose="00000400000000000000" pitchFamily="50" charset="0"/>
              </a:rPr>
              <a:t>each teammate hold the rights to exploit the results without the agreement of the others.</a:t>
            </a:r>
          </a:p>
        </p:txBody>
      </p:sp>
    </p:spTree>
    <p:extLst>
      <p:ext uri="{BB962C8B-B14F-4D97-AF65-F5344CB8AC3E}">
        <p14:creationId xmlns:p14="http://schemas.microsoft.com/office/powerpoint/2010/main" val="3325173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3CAAD2-BD35-669D-F8C7-70CD98DB0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7386" y="2996218"/>
            <a:ext cx="6711351" cy="1655763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What</a:t>
            </a:r>
            <a:r>
              <a:rPr lang="fr-FR" dirty="0"/>
              <a:t> do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expect</a:t>
            </a:r>
            <a:r>
              <a:rPr lang="fr-FR" dirty="0"/>
              <a:t> at the end of the weekend?</a:t>
            </a:r>
          </a:p>
        </p:txBody>
      </p:sp>
      <p:pic>
        <p:nvPicPr>
          <p:cNvPr id="4" name="Graphique 3" descr="Mille avec un remplissage uni">
            <a:extLst>
              <a:ext uri="{FF2B5EF4-FFF2-40B4-BE49-F238E27FC236}">
                <a16:creationId xmlns:a16="http://schemas.microsoft.com/office/drawing/2014/main" id="{2CCD001E-762D-6339-1B03-06532CAED6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48515" y="1524703"/>
            <a:ext cx="1249094" cy="124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75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0AE5149-E635-A3C8-7458-5F5A2C61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15" y="567076"/>
            <a:ext cx="5367510" cy="77239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excepted</a:t>
            </a:r>
            <a:r>
              <a:rPr lang="fr-FR" dirty="0"/>
              <a:t> at the end </a:t>
            </a:r>
            <a:br>
              <a:rPr lang="fr-FR" dirty="0"/>
            </a:br>
            <a:r>
              <a:rPr lang="fr-FR" dirty="0"/>
              <a:t>of the week-end?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84DABB-F37B-D402-B431-C41220E994DF}"/>
              </a:ext>
            </a:extLst>
          </p:cNvPr>
          <p:cNvGrpSpPr/>
          <p:nvPr/>
        </p:nvGrpSpPr>
        <p:grpSpPr>
          <a:xfrm>
            <a:off x="575374" y="2276513"/>
            <a:ext cx="2665769" cy="2820182"/>
            <a:chOff x="584899" y="2333663"/>
            <a:chExt cx="2665769" cy="282018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34BD0AB-593C-6A45-4AB4-2B48A7148B65}"/>
                </a:ext>
              </a:extLst>
            </p:cNvPr>
            <p:cNvSpPr/>
            <p:nvPr/>
          </p:nvSpPr>
          <p:spPr>
            <a:xfrm>
              <a:off x="584899" y="2333663"/>
              <a:ext cx="2665768" cy="1095337"/>
            </a:xfrm>
            <a:prstGeom prst="roundRect">
              <a:avLst>
                <a:gd name="adj" fmla="val 12211"/>
              </a:avLst>
            </a:prstGeom>
            <a:solidFill>
              <a:srgbClr val="E955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500" b="1" dirty="0">
                  <a:solidFill>
                    <a:schemeClr val="bg1"/>
                  </a:solidFill>
                  <a:latin typeface="Bebas Neue" panose="020B0606020202050201" pitchFamily="34" charset="0"/>
                  <a:cs typeface="Calibri" panose="020F0502020204030204" pitchFamily="34" charset="0"/>
                </a:rPr>
                <a:t>A prototype</a:t>
              </a:r>
            </a:p>
            <a:p>
              <a:pPr algn="ctr"/>
              <a:r>
                <a:rPr lang="fr-FR" dirty="0" err="1">
                  <a:solidFill>
                    <a:schemeClr val="bg1"/>
                  </a:solidFill>
                  <a:latin typeface="Akhand" panose="00000500000000000000"/>
                </a:rPr>
                <a:t>that</a:t>
              </a:r>
              <a:r>
                <a:rPr lang="fr-FR" dirty="0">
                  <a:solidFill>
                    <a:schemeClr val="bg1"/>
                  </a:solidFill>
                  <a:latin typeface="Akhand" panose="00000500000000000000"/>
                </a:rPr>
                <a:t> </a:t>
              </a:r>
              <a:r>
                <a:rPr lang="fr-FR" dirty="0" err="1">
                  <a:solidFill>
                    <a:schemeClr val="bg1"/>
                  </a:solidFill>
                  <a:latin typeface="Akhand" panose="00000500000000000000"/>
                </a:rPr>
                <a:t>integrates</a:t>
              </a:r>
              <a:r>
                <a:rPr lang="fr-FR" dirty="0">
                  <a:solidFill>
                    <a:schemeClr val="bg1"/>
                  </a:solidFill>
                  <a:latin typeface="Akhand" panose="00000500000000000000"/>
                </a:rPr>
                <a:t> marine and maritime data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C385E0C-12BC-23C6-BFA3-B75C746AF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4899" y="3620320"/>
              <a:ext cx="2665769" cy="1533525"/>
            </a:xfrm>
            <a:prstGeom prst="roundRect">
              <a:avLst>
                <a:gd name="adj" fmla="val 9219"/>
              </a:avLst>
            </a:prstGeom>
            <a:ln w="19050">
              <a:solidFill>
                <a:srgbClr val="E9552E"/>
              </a:solidFill>
            </a:ln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DAE7CB1-0570-5BD0-7344-9581801B52D1}"/>
              </a:ext>
            </a:extLst>
          </p:cNvPr>
          <p:cNvGrpSpPr/>
          <p:nvPr/>
        </p:nvGrpSpPr>
        <p:grpSpPr>
          <a:xfrm>
            <a:off x="3591813" y="2439460"/>
            <a:ext cx="616219" cy="769441"/>
            <a:chOff x="3545076" y="2439458"/>
            <a:chExt cx="616219" cy="769441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8882AE6-3292-E535-5B27-BB2FEC3728B0}"/>
                </a:ext>
              </a:extLst>
            </p:cNvPr>
            <p:cNvSpPr/>
            <p:nvPr/>
          </p:nvSpPr>
          <p:spPr>
            <a:xfrm>
              <a:off x="3648398" y="2619391"/>
              <a:ext cx="409575" cy="409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2810BCA-3A68-BF45-BFB6-213D19BF921B}"/>
                </a:ext>
              </a:extLst>
            </p:cNvPr>
            <p:cNvSpPr txBox="1"/>
            <p:nvPr/>
          </p:nvSpPr>
          <p:spPr>
            <a:xfrm>
              <a:off x="3545076" y="2439458"/>
              <a:ext cx="6162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b="1" dirty="0">
                  <a:solidFill>
                    <a:schemeClr val="bg1"/>
                  </a:solidFill>
                </a:rPr>
                <a:t>+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0E3523E-7E9B-9DC0-07B6-65BA00703522}"/>
              </a:ext>
            </a:extLst>
          </p:cNvPr>
          <p:cNvGrpSpPr/>
          <p:nvPr/>
        </p:nvGrpSpPr>
        <p:grpSpPr>
          <a:xfrm>
            <a:off x="8542033" y="2276513"/>
            <a:ext cx="2674726" cy="2820181"/>
            <a:chOff x="8551558" y="2333663"/>
            <a:chExt cx="2674726" cy="2820181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2A5D78E-9166-C212-03E9-1ABFE7ED8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152"/>
            <a:stretch>
              <a:fillRect/>
            </a:stretch>
          </p:blipFill>
          <p:spPr>
            <a:xfrm>
              <a:off x="8551558" y="3620319"/>
              <a:ext cx="2674726" cy="1533525"/>
            </a:xfrm>
            <a:prstGeom prst="roundRect">
              <a:avLst>
                <a:gd name="adj" fmla="val 9219"/>
              </a:avLst>
            </a:prstGeom>
            <a:ln w="19050">
              <a:solidFill>
                <a:srgbClr val="E9552E"/>
              </a:solidFill>
            </a:ln>
          </p:spPr>
        </p:pic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3B81E65-3803-BA20-760A-6EF006F94777}"/>
                </a:ext>
              </a:extLst>
            </p:cNvPr>
            <p:cNvSpPr/>
            <p:nvPr/>
          </p:nvSpPr>
          <p:spPr>
            <a:xfrm>
              <a:off x="8551560" y="2333663"/>
              <a:ext cx="2665768" cy="1095337"/>
            </a:xfrm>
            <a:prstGeom prst="roundRect">
              <a:avLst>
                <a:gd name="adj" fmla="val 12211"/>
              </a:avLst>
            </a:prstGeom>
            <a:solidFill>
              <a:srgbClr val="E955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500" b="1" dirty="0">
                  <a:solidFill>
                    <a:schemeClr val="bg1"/>
                  </a:solidFill>
                  <a:latin typeface="Bebas Neue" panose="020B0606020202050201" pitchFamily="34" charset="0"/>
                  <a:cs typeface="Calibri" panose="020F0502020204030204" pitchFamily="34" charset="0"/>
                </a:rPr>
                <a:t>A pitch</a:t>
              </a:r>
            </a:p>
            <a:p>
              <a:pPr algn="ctr"/>
              <a:r>
                <a:rPr lang="fr-FR" dirty="0">
                  <a:solidFill>
                    <a:schemeClr val="bg1"/>
                  </a:solidFill>
                  <a:latin typeface="Akhand" panose="00000500000000000000"/>
                </a:rPr>
                <a:t>lasting a few minutes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0E9071-3488-403B-3CF7-F6AD3F829E67}"/>
              </a:ext>
            </a:extLst>
          </p:cNvPr>
          <p:cNvGrpSpPr/>
          <p:nvPr/>
        </p:nvGrpSpPr>
        <p:grpSpPr>
          <a:xfrm>
            <a:off x="4558703" y="2276513"/>
            <a:ext cx="2665770" cy="2820182"/>
            <a:chOff x="4274833" y="2333663"/>
            <a:chExt cx="2665770" cy="28201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8A3326C-D1A9-A9D3-2C58-56C2813CFD84}"/>
                </a:ext>
              </a:extLst>
            </p:cNvPr>
            <p:cNvSpPr/>
            <p:nvPr/>
          </p:nvSpPr>
          <p:spPr>
            <a:xfrm>
              <a:off x="4274835" y="2333663"/>
              <a:ext cx="2665768" cy="1095337"/>
            </a:xfrm>
            <a:prstGeom prst="roundRect">
              <a:avLst>
                <a:gd name="adj" fmla="val 12211"/>
              </a:avLst>
            </a:prstGeom>
            <a:solidFill>
              <a:srgbClr val="E955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500" b="1" dirty="0">
                  <a:solidFill>
                    <a:schemeClr val="bg1"/>
                  </a:solidFill>
                  <a:latin typeface="Bebas Neue" panose="020B0606020202050201" pitchFamily="34" charset="0"/>
                  <a:cs typeface="Calibri" panose="020F0502020204030204" pitchFamily="34" charset="0"/>
                </a:rPr>
                <a:t>Proposition value</a:t>
              </a:r>
            </a:p>
            <a:p>
              <a:pPr algn="ctr"/>
              <a:r>
                <a:rPr lang="fr-FR" dirty="0">
                  <a:solidFill>
                    <a:schemeClr val="bg1"/>
                  </a:solidFill>
                  <a:latin typeface="Akhand" panose="00000500000000000000"/>
                </a:rPr>
                <a:t>of the project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28DC0D2-5BCF-CD39-7786-8D36D9E48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298"/>
            <a:stretch>
              <a:fillRect/>
            </a:stretch>
          </p:blipFill>
          <p:spPr>
            <a:xfrm>
              <a:off x="4274833" y="3620320"/>
              <a:ext cx="2665770" cy="1533525"/>
            </a:xfrm>
            <a:prstGeom prst="roundRect">
              <a:avLst>
                <a:gd name="adj" fmla="val 9219"/>
              </a:avLst>
            </a:prstGeom>
            <a:ln w="19050">
              <a:solidFill>
                <a:srgbClr val="E9552E"/>
              </a:solidFill>
            </a:ln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2B68CD2-ABED-E6DC-D809-CC526B0D1645}"/>
              </a:ext>
            </a:extLst>
          </p:cNvPr>
          <p:cNvGrpSpPr/>
          <p:nvPr/>
        </p:nvGrpSpPr>
        <p:grpSpPr>
          <a:xfrm>
            <a:off x="7575144" y="2439460"/>
            <a:ext cx="616219" cy="769441"/>
            <a:chOff x="3545076" y="2439458"/>
            <a:chExt cx="616219" cy="769441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40251BE-821A-0391-0A6C-3EA8B3793B7A}"/>
                </a:ext>
              </a:extLst>
            </p:cNvPr>
            <p:cNvSpPr/>
            <p:nvPr/>
          </p:nvSpPr>
          <p:spPr>
            <a:xfrm>
              <a:off x="3648398" y="2619391"/>
              <a:ext cx="409575" cy="409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7759B72-92F7-7C32-56BE-044582B72C48}"/>
                </a:ext>
              </a:extLst>
            </p:cNvPr>
            <p:cNvSpPr txBox="1"/>
            <p:nvPr/>
          </p:nvSpPr>
          <p:spPr>
            <a:xfrm>
              <a:off x="3545076" y="2439458"/>
              <a:ext cx="6162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b="1" dirty="0">
                  <a:solidFill>
                    <a:schemeClr val="bg1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0161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EC240-F8AB-4EC4-5E55-097F178D1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805BEAE-6BBA-AA4A-0B5D-E6C414F5B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15" y="471826"/>
            <a:ext cx="5367510" cy="77239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excepted</a:t>
            </a:r>
            <a:r>
              <a:rPr lang="fr-FR" dirty="0"/>
              <a:t> at the end of the week-end?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74F1C0-3754-0234-7612-866941974B25}"/>
              </a:ext>
            </a:extLst>
          </p:cNvPr>
          <p:cNvSpPr/>
          <p:nvPr/>
        </p:nvSpPr>
        <p:spPr>
          <a:xfrm rot="10800000">
            <a:off x="3070352" y="4501822"/>
            <a:ext cx="457201" cy="9825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rgbClr val="729C2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54EB9-9CF4-ED82-F139-425A71FB8EFB}"/>
              </a:ext>
            </a:extLst>
          </p:cNvPr>
          <p:cNvSpPr/>
          <p:nvPr/>
        </p:nvSpPr>
        <p:spPr>
          <a:xfrm>
            <a:off x="3070354" y="2255386"/>
            <a:ext cx="457201" cy="1721898"/>
          </a:xfrm>
          <a:prstGeom prst="rect">
            <a:avLst/>
          </a:prstGeom>
          <a:gradFill>
            <a:gsLst>
              <a:gs pos="2000">
                <a:schemeClr val="accent1">
                  <a:lumMod val="5000"/>
                  <a:lumOff val="95000"/>
                  <a:alpha val="0"/>
                </a:schemeClr>
              </a:gs>
              <a:gs pos="57000">
                <a:srgbClr val="E9552E">
                  <a:alpha val="6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9993BF-CB59-7900-7A6D-115E261563C2}"/>
              </a:ext>
            </a:extLst>
          </p:cNvPr>
          <p:cNvSpPr txBox="1"/>
          <p:nvPr/>
        </p:nvSpPr>
        <p:spPr>
          <a:xfrm rot="16200000">
            <a:off x="2133035" y="2798469"/>
            <a:ext cx="23516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>
                <a:latin typeface="Bebas Neue" panose="020B0606020202050201" pitchFamily="34" charset="0"/>
              </a:rPr>
              <a:t>Coaches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06DEBD-3570-C20F-DD22-AE3DF85A6016}"/>
              </a:ext>
            </a:extLst>
          </p:cNvPr>
          <p:cNvSpPr txBox="1"/>
          <p:nvPr/>
        </p:nvSpPr>
        <p:spPr>
          <a:xfrm rot="16200000">
            <a:off x="2817610" y="4754563"/>
            <a:ext cx="9825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>
                <a:latin typeface="Bebas Neue" panose="020B0606020202050201" pitchFamily="34" charset="0"/>
              </a:rPr>
              <a:t>jury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00531B-A09C-6974-1A48-95F0DCAFE8EC}"/>
              </a:ext>
            </a:extLst>
          </p:cNvPr>
          <p:cNvSpPr txBox="1"/>
          <p:nvPr/>
        </p:nvSpPr>
        <p:spPr>
          <a:xfrm>
            <a:off x="3689480" y="1967473"/>
            <a:ext cx="5210925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Data at the core of the project </a:t>
            </a:r>
            <a:r>
              <a:rPr lang="fr-FR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– </a:t>
            </a:r>
            <a:r>
              <a:rPr lang="fr-FR" kern="1400" spc="25" dirty="0">
                <a:solidFill>
                  <a:schemeClr val="bg1"/>
                </a:solidFill>
                <a:highlight>
                  <a:srgbClr val="E9552E"/>
                </a:highlight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4 points</a:t>
            </a:r>
          </a:p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Quality and functionality of the prototype </a:t>
            </a:r>
            <a:r>
              <a:rPr lang="fr-FR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– </a:t>
            </a:r>
            <a:r>
              <a:rPr lang="fr-FR" kern="1400" spc="25" dirty="0">
                <a:solidFill>
                  <a:schemeClr val="bg1"/>
                </a:solidFill>
                <a:highlight>
                  <a:srgbClr val="E9552E"/>
                </a:highlight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4 points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Innovative and original nature of the project </a:t>
            </a:r>
            <a:r>
              <a:rPr lang="fr-FR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– </a:t>
            </a:r>
            <a:r>
              <a:rPr lang="fr-FR" kern="1400" spc="25" dirty="0">
                <a:solidFill>
                  <a:schemeClr val="bg1"/>
                </a:solidFill>
                <a:highlight>
                  <a:srgbClr val="E9552E"/>
                </a:highlight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4 points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Potential environmental and societal impact</a:t>
            </a:r>
            <a:r>
              <a:rPr lang="fr-FR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 – </a:t>
            </a:r>
            <a:r>
              <a:rPr lang="fr-FR" kern="1400" spc="25" dirty="0">
                <a:solidFill>
                  <a:schemeClr val="bg1"/>
                </a:solidFill>
                <a:highlight>
                  <a:srgbClr val="E9552E"/>
                </a:highlight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4 points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Project ambition –</a:t>
            </a:r>
            <a:r>
              <a:rPr lang="en-US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fr-FR" kern="1400" spc="25" dirty="0">
                <a:solidFill>
                  <a:schemeClr val="bg1"/>
                </a:solidFill>
                <a:highlight>
                  <a:srgbClr val="E9552E"/>
                </a:highlight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4 points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Leadership &amp; team –</a:t>
            </a:r>
            <a:r>
              <a:rPr lang="en-US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fr-FR" kern="1400" spc="25" dirty="0">
                <a:solidFill>
                  <a:schemeClr val="bg1"/>
                </a:solidFill>
                <a:highlight>
                  <a:srgbClr val="E9552E"/>
                </a:highlight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4 points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3E1769-03D3-28C4-248D-3BEA64BD5FF7}"/>
              </a:ext>
            </a:extLst>
          </p:cNvPr>
          <p:cNvSpPr txBox="1"/>
          <p:nvPr/>
        </p:nvSpPr>
        <p:spPr>
          <a:xfrm>
            <a:off x="3689480" y="4723308"/>
            <a:ext cx="356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kern="1400" spc="25" dirty="0" err="1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Quality</a:t>
            </a:r>
            <a:r>
              <a:rPr lang="fr-FR" kern="1400" spc="25" dirty="0"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 of the pitch – </a:t>
            </a:r>
            <a:r>
              <a:rPr lang="fr-FR" kern="1400" spc="25" dirty="0">
                <a:solidFill>
                  <a:schemeClr val="bg1"/>
                </a:solidFill>
                <a:highlight>
                  <a:srgbClr val="E9552E"/>
                </a:highlight>
                <a:latin typeface="Akhand Semilight" panose="00000400000000000000" pitchFamily="50" charset="0"/>
                <a:ea typeface="MS Mincho" panose="02020609040205080304" pitchFamily="49" charset="-128"/>
                <a:cs typeface="Times New Roman" panose="02020603050405020304" pitchFamily="18" charset="0"/>
              </a:rPr>
              <a:t>10 points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5BE3AB7-111E-E693-4CE8-24ECF12EC30D}"/>
              </a:ext>
            </a:extLst>
          </p:cNvPr>
          <p:cNvSpPr txBox="1"/>
          <p:nvPr/>
        </p:nvSpPr>
        <p:spPr>
          <a:xfrm>
            <a:off x="6992605" y="4646364"/>
            <a:ext cx="190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kern="1400" spc="25" dirty="0" err="1">
                <a:latin typeface="Akhand"/>
                <a:ea typeface="MS Mincho" panose="02020609040205080304" pitchFamily="49" charset="-128"/>
                <a:cs typeface="Times New Roman" panose="02020603050405020304" pitchFamily="18" charset="0"/>
              </a:rPr>
              <a:t>Scored</a:t>
            </a:r>
            <a:r>
              <a:rPr lang="fr-FR" sz="1400" kern="1400" spc="25" dirty="0">
                <a:latin typeface="Akhand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fr-FR" sz="1400" kern="1400" spc="25" dirty="0" err="1">
                <a:latin typeface="Akhand"/>
                <a:ea typeface="MS Mincho" panose="02020609040205080304" pitchFamily="49" charset="-128"/>
                <a:cs typeface="Times New Roman" panose="02020603050405020304" pitchFamily="18" charset="0"/>
              </a:rPr>
              <a:t>during</a:t>
            </a:r>
            <a:r>
              <a:rPr lang="fr-FR" sz="1400" kern="1400" spc="25" dirty="0">
                <a:latin typeface="Akhand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br>
              <a:rPr lang="fr-FR" sz="1400" kern="1400" spc="25" dirty="0">
                <a:latin typeface="Akhand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fr-FR" sz="1400" kern="1400" spc="25" dirty="0">
                <a:latin typeface="Akhand"/>
                <a:ea typeface="MS Mincho" panose="02020609040205080304" pitchFamily="49" charset="-128"/>
                <a:cs typeface="Times New Roman" panose="02020603050405020304" pitchFamily="18" charset="0"/>
              </a:rPr>
              <a:t>the pitch </a:t>
            </a:r>
            <a:r>
              <a:rPr lang="fr-FR" sz="1400" kern="1400" spc="25" dirty="0" err="1">
                <a:latin typeface="Akhand"/>
                <a:ea typeface="MS Mincho" panose="02020609040205080304" pitchFamily="49" charset="-128"/>
                <a:cs typeface="Times New Roman" panose="02020603050405020304" pitchFamily="18" charset="0"/>
              </a:rPr>
              <a:t>competition</a:t>
            </a:r>
            <a:endParaRPr lang="fr-FR" sz="1400" kern="1400" spc="25" dirty="0">
              <a:latin typeface="Akhand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AB06C34-74F4-9200-F838-D2B017A9EF62}"/>
              </a:ext>
            </a:extLst>
          </p:cNvPr>
          <p:cNvSpPr txBox="1"/>
          <p:nvPr/>
        </p:nvSpPr>
        <p:spPr>
          <a:xfrm>
            <a:off x="239915" y="1321142"/>
            <a:ext cx="1380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err="1">
                <a:solidFill>
                  <a:srgbClr val="E9552E"/>
                </a:solidFill>
                <a:latin typeface="Bebas Neue" panose="020B0606020202050201" pitchFamily="34" charset="0"/>
              </a:rPr>
              <a:t>Scoring</a:t>
            </a:r>
            <a:endParaRPr lang="fr-FR" sz="3600" dirty="0">
              <a:solidFill>
                <a:srgbClr val="E9552E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72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CEF91-74EA-FA71-1DBF-31AC404CB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7F49C4-2FDE-56FE-FE2A-3F4600996168}"/>
              </a:ext>
            </a:extLst>
          </p:cNvPr>
          <p:cNvSpPr/>
          <p:nvPr/>
        </p:nvSpPr>
        <p:spPr>
          <a:xfrm>
            <a:off x="5715000" y="0"/>
            <a:ext cx="4616388" cy="1486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D115DD-71A6-3B94-22EE-7E2B321F97D9}"/>
              </a:ext>
            </a:extLst>
          </p:cNvPr>
          <p:cNvSpPr txBox="1"/>
          <p:nvPr/>
        </p:nvSpPr>
        <p:spPr>
          <a:xfrm>
            <a:off x="6375643" y="5106566"/>
            <a:ext cx="24635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Akhand Semilight" panose="00000400000000000000" pitchFamily="50" charset="0"/>
              </a:rPr>
              <a:t>Filled</a:t>
            </a:r>
            <a:r>
              <a:rPr lang="fr-FR" dirty="0">
                <a:latin typeface="Akhand Semilight" panose="00000400000000000000" pitchFamily="50" charset="0"/>
              </a:rPr>
              <a:t> by the </a:t>
            </a:r>
            <a:r>
              <a:rPr lang="fr-FR" b="1" u="sng" dirty="0">
                <a:solidFill>
                  <a:srgbClr val="EA552F"/>
                </a:solidFill>
                <a:latin typeface="Akhand Semilight" panose="00000400000000000000" pitchFamily="50" charset="0"/>
              </a:rPr>
              <a:t>teams</a:t>
            </a:r>
            <a:r>
              <a:rPr lang="fr-FR" dirty="0">
                <a:latin typeface="Akhand Semilight" panose="00000400000000000000" pitchFamily="50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khand Semilight" panose="00000400000000000000" pitchFamily="50" charset="0"/>
              </a:rPr>
              <a:t>1 file per team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9FBB2DE-3201-357D-E403-B1FFD4979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64" y="1279080"/>
            <a:ext cx="5199759" cy="4473817"/>
          </a:xfrm>
          <a:prstGeom prst="roundRect">
            <a:avLst>
              <a:gd name="adj" fmla="val 3041"/>
            </a:avLst>
          </a:prstGeom>
          <a:ln w="19050">
            <a:solidFill>
              <a:srgbClr val="729C2D"/>
            </a:solidFill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0F261A47-F739-0C87-B6FE-DA76C3776BC9}"/>
              </a:ext>
            </a:extLst>
          </p:cNvPr>
          <p:cNvSpPr txBox="1">
            <a:spLocks/>
          </p:cNvSpPr>
          <p:nvPr/>
        </p:nvSpPr>
        <p:spPr>
          <a:xfrm>
            <a:off x="98667" y="242398"/>
            <a:ext cx="10515600" cy="911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ebas Neue" panose="020B0606020202050201" pitchFamily="34" charset="0"/>
                <a:ea typeface="+mj-ea"/>
                <a:cs typeface="+mj-cs"/>
              </a:defRPr>
            </a:lvl1pPr>
          </a:lstStyle>
          <a:p>
            <a:r>
              <a:rPr lang="fr-FR" sz="4000" dirty="0" err="1"/>
              <a:t>Explain</a:t>
            </a:r>
            <a:r>
              <a:rPr lang="fr-FR" sz="4000" dirty="0"/>
              <a:t> </a:t>
            </a:r>
            <a:r>
              <a:rPr lang="fr-FR" sz="4000" dirty="0" err="1"/>
              <a:t>your</a:t>
            </a:r>
            <a:r>
              <a:rPr lang="fr-FR" sz="4000" dirty="0"/>
              <a:t> </a:t>
            </a:r>
            <a:r>
              <a:rPr lang="fr-FR" sz="4000" dirty="0" err="1"/>
              <a:t>project</a:t>
            </a:r>
            <a:r>
              <a:rPr lang="fr-FR" sz="4000" dirty="0"/>
              <a:t> in the Project description file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78FD958-4685-6F0B-3AC4-E072C929ACE1}"/>
              </a:ext>
            </a:extLst>
          </p:cNvPr>
          <p:cNvSpPr/>
          <p:nvPr/>
        </p:nvSpPr>
        <p:spPr>
          <a:xfrm>
            <a:off x="7021266" y="2135612"/>
            <a:ext cx="3745544" cy="1380376"/>
          </a:xfrm>
          <a:prstGeom prst="roundRect">
            <a:avLst>
              <a:gd name="adj" fmla="val 17036"/>
            </a:avLst>
          </a:prstGeom>
          <a:solidFill>
            <a:srgbClr val="E955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Your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advisers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might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share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b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</a:b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the file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with</a:t>
            </a:r>
            <a:r>
              <a:rPr lang="fr-FR" sz="28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r>
              <a:rPr lang="fr-FR" sz="28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you</a:t>
            </a:r>
            <a:endParaRPr lang="fr-FR" sz="2800" dirty="0">
              <a:solidFill>
                <a:schemeClr val="bg1"/>
              </a:solidFill>
              <a:latin typeface="Bebas Neue" panose="020B0606020202050201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78DAE3-B915-772B-7330-CEF3E0219BD3}"/>
              </a:ext>
            </a:extLst>
          </p:cNvPr>
          <p:cNvSpPr txBox="1"/>
          <p:nvPr/>
        </p:nvSpPr>
        <p:spPr>
          <a:xfrm>
            <a:off x="7021265" y="3602913"/>
            <a:ext cx="37455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Akhand Semilight" panose="00000400000000000000" pitchFamily="50" charset="0"/>
              </a:rPr>
              <a:t>Complete the </a:t>
            </a:r>
            <a:r>
              <a:rPr lang="fr-FR" sz="2000" dirty="0" err="1">
                <a:latin typeface="Akhand Semilight" panose="00000400000000000000" pitchFamily="50" charset="0"/>
              </a:rPr>
              <a:t>form</a:t>
            </a:r>
            <a:r>
              <a:rPr lang="fr-FR" sz="2000" dirty="0">
                <a:latin typeface="Akhand Semilight" panose="00000400000000000000" pitchFamily="50" charset="0"/>
              </a:rPr>
              <a:t> </a:t>
            </a:r>
            <a:r>
              <a:rPr lang="fr-FR" sz="2000" dirty="0" err="1">
                <a:latin typeface="Akhand Semilight" panose="00000400000000000000" pitchFamily="50" charset="0"/>
              </a:rPr>
              <a:t>together</a:t>
            </a:r>
            <a:r>
              <a:rPr lang="fr-FR" sz="2000" dirty="0">
                <a:latin typeface="Akhand Semilight" panose="00000400000000000000" pitchFamily="50" charset="0"/>
              </a:rPr>
              <a:t> </a:t>
            </a:r>
            <a:br>
              <a:rPr lang="fr-FR" sz="2000" dirty="0">
                <a:latin typeface="Akhand Semilight" panose="00000400000000000000" pitchFamily="50" charset="0"/>
              </a:rPr>
            </a:br>
            <a:r>
              <a:rPr lang="fr-FR" sz="2000" dirty="0" err="1">
                <a:latin typeface="Akhand Semilight" panose="00000400000000000000" pitchFamily="50" charset="0"/>
              </a:rPr>
              <a:t>before</a:t>
            </a:r>
            <a:r>
              <a:rPr lang="fr-FR" sz="2000" dirty="0">
                <a:latin typeface="Akhand Semilight" panose="00000400000000000000" pitchFamily="50" charset="0"/>
              </a:rPr>
              <a:t> Sunday </a:t>
            </a:r>
            <a:r>
              <a:rPr lang="fr-FR" sz="2000" dirty="0" err="1">
                <a:latin typeface="Akhand Semilight" panose="00000400000000000000" pitchFamily="50" charset="0"/>
              </a:rPr>
              <a:t>noon</a:t>
            </a:r>
            <a:endParaRPr lang="fr-FR" sz="2000" dirty="0">
              <a:latin typeface="Akhand Semi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181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851E7-FEDB-C4A4-B529-65299B939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626" y="3188288"/>
            <a:ext cx="6711351" cy="1655763"/>
          </a:xfrm>
        </p:spPr>
        <p:txBody>
          <a:bodyPr/>
          <a:lstStyle/>
          <a:p>
            <a:r>
              <a:rPr lang="fr-FR" dirty="0"/>
              <a:t>Support </a:t>
            </a:r>
            <a:r>
              <a:rPr lang="fr-FR" dirty="0" err="1"/>
              <a:t>available</a:t>
            </a:r>
            <a:endParaRPr lang="fr-FR" dirty="0"/>
          </a:p>
        </p:txBody>
      </p:sp>
      <p:pic>
        <p:nvPicPr>
          <p:cNvPr id="12" name="Graphique 11" descr="Poignée de main avec un remplissage uni">
            <a:extLst>
              <a:ext uri="{FF2B5EF4-FFF2-40B4-BE49-F238E27FC236}">
                <a16:creationId xmlns:a16="http://schemas.microsoft.com/office/drawing/2014/main" id="{3E2DB0C5-408D-D72A-CA0C-0BDF75BBB7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82899" y="1831484"/>
            <a:ext cx="1356804" cy="135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50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FF3E64E-BB02-8BE8-C110-AAEF15972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" r="713"/>
          <a:stretch/>
        </p:blipFill>
        <p:spPr>
          <a:xfrm>
            <a:off x="241856" y="1988350"/>
            <a:ext cx="7581900" cy="3531315"/>
          </a:xfrm>
          <a:prstGeom prst="roundRect">
            <a:avLst>
              <a:gd name="adj" fmla="val 5298"/>
            </a:avLst>
          </a:prstGeom>
          <a:ln w="19050">
            <a:solidFill>
              <a:srgbClr val="E9552E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1EB8437-B1E8-963F-C005-93E9810546E3}"/>
              </a:ext>
            </a:extLst>
          </p:cNvPr>
          <p:cNvSpPr/>
          <p:nvPr/>
        </p:nvSpPr>
        <p:spPr>
          <a:xfrm rot="10800000">
            <a:off x="4413160" y="1443390"/>
            <a:ext cx="914400" cy="11768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E9552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1489F40-FC6E-E915-09CD-DEBA681105BB}"/>
              </a:ext>
            </a:extLst>
          </p:cNvPr>
          <p:cNvSpPr/>
          <p:nvPr/>
        </p:nvSpPr>
        <p:spPr>
          <a:xfrm>
            <a:off x="8843058" y="5675037"/>
            <a:ext cx="3229336" cy="1023887"/>
          </a:xfrm>
          <a:prstGeom prst="roundRect">
            <a:avLst>
              <a:gd name="adj" fmla="val 9167"/>
            </a:avLst>
          </a:prstGeom>
          <a:solidFill>
            <a:schemeClr val="bg1"/>
          </a:solidFill>
          <a:ln>
            <a:solidFill>
              <a:srgbClr val="E955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6">
            <a:extLst>
              <a:ext uri="{FF2B5EF4-FFF2-40B4-BE49-F238E27FC236}">
                <a16:creationId xmlns:a16="http://schemas.microsoft.com/office/drawing/2014/main" id="{61642F4F-CEC8-4DF9-D962-13B10EFEA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79" y="140798"/>
            <a:ext cx="6948313" cy="1127311"/>
          </a:xfrm>
        </p:spPr>
        <p:txBody>
          <a:bodyPr>
            <a:normAutofit/>
          </a:bodyPr>
          <a:lstStyle/>
          <a:p>
            <a:r>
              <a:rPr lang="fr-FR" sz="3600" dirty="0"/>
              <a:t>The Data catalogue  </a:t>
            </a:r>
            <a:br>
              <a:rPr lang="fr-FR" sz="3600" dirty="0"/>
            </a:br>
            <a:r>
              <a:rPr lang="fr-FR" sz="3600" dirty="0"/>
              <a:t>the </a:t>
            </a:r>
            <a:r>
              <a:rPr lang="fr-FR" sz="3600" dirty="0" err="1"/>
              <a:t>gateway</a:t>
            </a:r>
            <a:r>
              <a:rPr lang="fr-FR" sz="3600" dirty="0"/>
              <a:t> to the data</a:t>
            </a:r>
          </a:p>
        </p:txBody>
      </p:sp>
      <p:pic>
        <p:nvPicPr>
          <p:cNvPr id="9" name="Image 8" descr="Une image contenant Graphique, graphisme, oiseau, texte&#10;&#10;Description générée automatiquement">
            <a:extLst>
              <a:ext uri="{FF2B5EF4-FFF2-40B4-BE49-F238E27FC236}">
                <a16:creationId xmlns:a16="http://schemas.microsoft.com/office/drawing/2014/main" id="{EC4E1781-AC34-D553-BCAC-FD66117A1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263" y="5821241"/>
            <a:ext cx="1321131" cy="68483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438A4F0-46BA-9A4A-D893-D44A015B620F}"/>
              </a:ext>
            </a:extLst>
          </p:cNvPr>
          <p:cNvSpPr txBox="1"/>
          <p:nvPr/>
        </p:nvSpPr>
        <p:spPr>
          <a:xfrm>
            <a:off x="8938520" y="5902048"/>
            <a:ext cx="2334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Akhand"/>
              </a:rPr>
              <a:t>Developed</a:t>
            </a:r>
            <a:r>
              <a:rPr lang="fr-FR" sz="1400" dirty="0">
                <a:latin typeface="Akhand"/>
              </a:rPr>
              <a:t> on an </a:t>
            </a:r>
            <a:r>
              <a:rPr lang="fr-FR" sz="1400" dirty="0" err="1">
                <a:latin typeface="Akhand"/>
              </a:rPr>
              <a:t>Ifremer’s</a:t>
            </a:r>
            <a:r>
              <a:rPr lang="fr-FR" sz="1400" dirty="0">
                <a:latin typeface="Akhand"/>
              </a:rPr>
              <a:t> </a:t>
            </a:r>
          </a:p>
          <a:p>
            <a:r>
              <a:rPr lang="fr-FR" sz="1400" dirty="0">
                <a:latin typeface="Akhand"/>
              </a:rPr>
              <a:t>data infrastructure, Sextant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776BFE-F5B8-02A7-FD7E-8BCC18F0BFA5}"/>
              </a:ext>
            </a:extLst>
          </p:cNvPr>
          <p:cNvSpPr txBox="1"/>
          <p:nvPr/>
        </p:nvSpPr>
        <p:spPr>
          <a:xfrm>
            <a:off x="1321677" y="1250343"/>
            <a:ext cx="2888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www.ocean-hackathon.fr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7C3074-C2E8-563A-E8FF-186E3D56CB6C}"/>
              </a:ext>
            </a:extLst>
          </p:cNvPr>
          <p:cNvSpPr txBox="1"/>
          <p:nvPr/>
        </p:nvSpPr>
        <p:spPr>
          <a:xfrm>
            <a:off x="6155442" y="1114888"/>
            <a:ext cx="1835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DATA CATALOGUE</a:t>
            </a:r>
          </a:p>
        </p:txBody>
      </p:sp>
      <p:pic>
        <p:nvPicPr>
          <p:cNvPr id="14" name="Graphique 13" descr="Curseur contour">
            <a:extLst>
              <a:ext uri="{FF2B5EF4-FFF2-40B4-BE49-F238E27FC236}">
                <a16:creationId xmlns:a16="http://schemas.microsoft.com/office/drawing/2014/main" id="{23DE1E03-7661-2BBC-09A8-C2004C8FB5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5457792" y="919279"/>
            <a:ext cx="914400" cy="9144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F6165C-7D20-9E3F-37E3-3C244D127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6" t="23241" r="4039" b="26417"/>
          <a:stretch>
            <a:fillRect/>
          </a:stretch>
        </p:blipFill>
        <p:spPr>
          <a:xfrm>
            <a:off x="8272312" y="919279"/>
            <a:ext cx="666208" cy="7021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387ADEC-5EE3-65CF-00FD-F2711E16E668}"/>
              </a:ext>
            </a:extLst>
          </p:cNvPr>
          <p:cNvSpPr txBox="1"/>
          <p:nvPr/>
        </p:nvSpPr>
        <p:spPr>
          <a:xfrm>
            <a:off x="241856" y="1201586"/>
            <a:ext cx="1177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 err="1">
                <a:solidFill>
                  <a:srgbClr val="729C2D"/>
                </a:solidFill>
                <a:latin typeface="Bebas Neue" panose="020B0606020202050201" pitchFamily="34" charset="0"/>
                <a:ea typeface="+mj-ea"/>
                <a:cs typeface="+mj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fr-FR" sz="2800" dirty="0">
              <a:solidFill>
                <a:srgbClr val="729C2D"/>
              </a:solidFill>
              <a:latin typeface="Bebas Neue" panose="020B0606020202050201" pitchFamily="34" charset="0"/>
              <a:ea typeface="+mj-ea"/>
              <a:cs typeface="+mj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73E607-0376-CF5A-423C-902F48778640}"/>
              </a:ext>
            </a:extLst>
          </p:cNvPr>
          <p:cNvSpPr txBox="1"/>
          <p:nvPr/>
        </p:nvSpPr>
        <p:spPr>
          <a:xfrm>
            <a:off x="8497588" y="2673968"/>
            <a:ext cx="3729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khand Semilight" panose="00000400000000000000" pitchFamily="50" charset="0"/>
              </a:rPr>
              <a:t>The Data Catalogue </a:t>
            </a:r>
            <a:r>
              <a:rPr lang="fr-FR" dirty="0" err="1">
                <a:latin typeface="Akhand Semilight" panose="00000400000000000000" pitchFamily="50" charset="0"/>
              </a:rPr>
              <a:t>contains</a:t>
            </a:r>
            <a:r>
              <a:rPr lang="fr-FR" dirty="0">
                <a:latin typeface="Akhand Semilight" panose="00000400000000000000" pitchFamily="50" charset="0"/>
              </a:rPr>
              <a:t> records for: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Akhand Semilight" panose="00000400000000000000" pitchFamily="50" charset="0"/>
              </a:rPr>
              <a:t>Datasets</a:t>
            </a:r>
            <a:endParaRPr lang="fr-FR" dirty="0">
              <a:latin typeface="Akhand Semi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Akhand Semilight" panose="00000400000000000000" pitchFamily="50" charset="0"/>
              </a:rPr>
              <a:t>Data </a:t>
            </a:r>
            <a:r>
              <a:rPr lang="fr-FR" dirty="0" err="1">
                <a:latin typeface="Akhand Semilight" panose="00000400000000000000" pitchFamily="50" charset="0"/>
              </a:rPr>
              <a:t>portals</a:t>
            </a:r>
            <a:endParaRPr lang="fr-FR" dirty="0">
              <a:latin typeface="Akhand Semi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Akhand Semilight" panose="00000400000000000000" pitchFamily="50" charset="0"/>
            </a:endParaRPr>
          </a:p>
          <a:p>
            <a:r>
              <a:rPr lang="fr-FR" dirty="0">
                <a:latin typeface="Akhand Semilight" panose="00000400000000000000" pitchFamily="50" charset="0"/>
              </a:rPr>
              <a:t>The </a:t>
            </a:r>
            <a:r>
              <a:rPr lang="fr-FR" dirty="0" err="1">
                <a:latin typeface="Akhand Semilight" panose="00000400000000000000" pitchFamily="50" charset="0"/>
              </a:rPr>
              <a:t>datasets</a:t>
            </a:r>
            <a:r>
              <a:rPr lang="fr-FR" dirty="0">
                <a:latin typeface="Akhand Semilight" panose="00000400000000000000" pitchFamily="50" charset="0"/>
              </a:rPr>
              <a:t> </a:t>
            </a:r>
            <a:r>
              <a:rPr lang="fr-FR" dirty="0" err="1">
                <a:latin typeface="Akhand Semilight" panose="00000400000000000000" pitchFamily="50" charset="0"/>
              </a:rPr>
              <a:t>prepared</a:t>
            </a:r>
            <a:r>
              <a:rPr lang="fr-FR" dirty="0">
                <a:latin typeface="Akhand Semilight" panose="00000400000000000000" pitchFamily="50" charset="0"/>
              </a:rPr>
              <a:t> for </a:t>
            </a:r>
            <a:r>
              <a:rPr lang="fr-FR" dirty="0" err="1">
                <a:latin typeface="Akhand Semilight" panose="00000400000000000000" pitchFamily="50" charset="0"/>
              </a:rPr>
              <a:t>your</a:t>
            </a:r>
            <a:r>
              <a:rPr lang="fr-FR" dirty="0">
                <a:latin typeface="Akhand Semilight" panose="00000400000000000000" pitchFamily="50" charset="0"/>
              </a:rPr>
              <a:t> challenge are </a:t>
            </a:r>
            <a:r>
              <a:rPr lang="fr-FR" dirty="0" err="1">
                <a:latin typeface="Akhand Semilight" panose="00000400000000000000" pitchFamily="50" charset="0"/>
              </a:rPr>
              <a:t>available</a:t>
            </a:r>
            <a:r>
              <a:rPr lang="fr-FR" dirty="0">
                <a:latin typeface="Akhand Semilight" panose="00000400000000000000" pitchFamily="50" charset="0"/>
              </a:rPr>
              <a:t> </a:t>
            </a:r>
            <a:r>
              <a:rPr lang="fr-FR" b="1" dirty="0">
                <a:solidFill>
                  <a:srgbClr val="E9552E"/>
                </a:solidFill>
                <a:latin typeface="Akhand Semilight" panose="00000400000000000000" pitchFamily="50" charset="0"/>
              </a:rPr>
              <a:t>in the </a:t>
            </a:r>
            <a:r>
              <a:rPr lang="fr-FR" b="1" dirty="0" err="1">
                <a:solidFill>
                  <a:srgbClr val="E9552E"/>
                </a:solidFill>
                <a:latin typeface="Akhand Semilight" panose="00000400000000000000" pitchFamily="50" charset="0"/>
              </a:rPr>
              <a:t>filter</a:t>
            </a:r>
            <a:r>
              <a:rPr lang="fr-FR" b="1" dirty="0">
                <a:solidFill>
                  <a:srgbClr val="E9552E"/>
                </a:solidFill>
                <a:latin typeface="Akhand Semilight" panose="00000400000000000000" pitchFamily="50" charset="0"/>
              </a:rPr>
              <a:t> of </a:t>
            </a:r>
            <a:r>
              <a:rPr lang="fr-FR" b="1" dirty="0" err="1">
                <a:solidFill>
                  <a:srgbClr val="E9552E"/>
                </a:solidFill>
                <a:latin typeface="Akhand Semilight" panose="00000400000000000000" pitchFamily="50" charset="0"/>
              </a:rPr>
              <a:t>your</a:t>
            </a:r>
            <a:r>
              <a:rPr lang="fr-FR" b="1" dirty="0">
                <a:solidFill>
                  <a:srgbClr val="E9552E"/>
                </a:solidFill>
                <a:latin typeface="Akhand Semilight" panose="00000400000000000000" pitchFamily="50" charset="0"/>
              </a:rPr>
              <a:t> city.</a:t>
            </a:r>
          </a:p>
        </p:txBody>
      </p:sp>
    </p:spTree>
    <p:extLst>
      <p:ext uri="{BB962C8B-B14F-4D97-AF65-F5344CB8AC3E}">
        <p14:creationId xmlns:p14="http://schemas.microsoft.com/office/powerpoint/2010/main" val="1478515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3CD6F-018E-0712-0E22-979593948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C5A93B-8AAE-5BDD-7678-D76D05EC8DD2}"/>
              </a:ext>
            </a:extLst>
          </p:cNvPr>
          <p:cNvSpPr/>
          <p:nvPr/>
        </p:nvSpPr>
        <p:spPr>
          <a:xfrm>
            <a:off x="8843058" y="5675037"/>
            <a:ext cx="3229336" cy="1023887"/>
          </a:xfrm>
          <a:prstGeom prst="roundRect">
            <a:avLst>
              <a:gd name="adj" fmla="val 9167"/>
            </a:avLst>
          </a:prstGeom>
          <a:solidFill>
            <a:schemeClr val="bg1"/>
          </a:solidFill>
          <a:ln>
            <a:solidFill>
              <a:srgbClr val="E955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6">
            <a:extLst>
              <a:ext uri="{FF2B5EF4-FFF2-40B4-BE49-F238E27FC236}">
                <a16:creationId xmlns:a16="http://schemas.microsoft.com/office/drawing/2014/main" id="{E4BC8443-7C54-23DC-23C6-A47DDE0D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79" y="140798"/>
            <a:ext cx="6948313" cy="1127311"/>
          </a:xfrm>
        </p:spPr>
        <p:txBody>
          <a:bodyPr>
            <a:normAutofit/>
          </a:bodyPr>
          <a:lstStyle/>
          <a:p>
            <a:r>
              <a:rPr lang="fr-FR" sz="3600" dirty="0"/>
              <a:t>The Data catalogue  </a:t>
            </a:r>
            <a:br>
              <a:rPr lang="fr-FR" sz="3600" dirty="0"/>
            </a:br>
            <a:r>
              <a:rPr lang="fr-FR" sz="3600" dirty="0"/>
              <a:t>the </a:t>
            </a:r>
            <a:r>
              <a:rPr lang="fr-FR" sz="3600" dirty="0" err="1"/>
              <a:t>gateway</a:t>
            </a:r>
            <a:r>
              <a:rPr lang="fr-FR" sz="3600" dirty="0"/>
              <a:t> to the data</a:t>
            </a:r>
          </a:p>
        </p:txBody>
      </p:sp>
      <p:pic>
        <p:nvPicPr>
          <p:cNvPr id="9" name="Image 8" descr="Une image contenant Graphique, graphisme, oiseau, texte&#10;&#10;Description générée automatiquement">
            <a:extLst>
              <a:ext uri="{FF2B5EF4-FFF2-40B4-BE49-F238E27FC236}">
                <a16:creationId xmlns:a16="http://schemas.microsoft.com/office/drawing/2014/main" id="{7A0A88EB-7F03-F575-3454-76FA726B5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263" y="5821241"/>
            <a:ext cx="1321131" cy="68483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73E0AC7-EBBD-E80A-B4E9-5BA46ABE357B}"/>
              </a:ext>
            </a:extLst>
          </p:cNvPr>
          <p:cNvSpPr txBox="1"/>
          <p:nvPr/>
        </p:nvSpPr>
        <p:spPr>
          <a:xfrm>
            <a:off x="8938520" y="5902048"/>
            <a:ext cx="2334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Akhand"/>
              </a:rPr>
              <a:t>Developed</a:t>
            </a:r>
            <a:r>
              <a:rPr lang="fr-FR" sz="1400" dirty="0">
                <a:latin typeface="Akhand"/>
              </a:rPr>
              <a:t> on an </a:t>
            </a:r>
            <a:r>
              <a:rPr lang="fr-FR" sz="1400" dirty="0" err="1">
                <a:latin typeface="Akhand"/>
              </a:rPr>
              <a:t>Ifremer’s</a:t>
            </a:r>
            <a:r>
              <a:rPr lang="fr-FR" sz="1400" dirty="0">
                <a:latin typeface="Akhand"/>
              </a:rPr>
              <a:t> </a:t>
            </a:r>
          </a:p>
          <a:p>
            <a:r>
              <a:rPr lang="fr-FR" sz="1400" dirty="0">
                <a:latin typeface="Akhand"/>
              </a:rPr>
              <a:t>data infrastructure, Sextant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313936-6E59-47D5-A9D7-70656C076508}"/>
              </a:ext>
            </a:extLst>
          </p:cNvPr>
          <p:cNvSpPr txBox="1"/>
          <p:nvPr/>
        </p:nvSpPr>
        <p:spPr>
          <a:xfrm>
            <a:off x="1321677" y="1250343"/>
            <a:ext cx="2888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www.ocean-hackathon.fr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2BEE7E-AA45-F462-2BF7-10B686AA24A0}"/>
              </a:ext>
            </a:extLst>
          </p:cNvPr>
          <p:cNvSpPr txBox="1"/>
          <p:nvPr/>
        </p:nvSpPr>
        <p:spPr>
          <a:xfrm>
            <a:off x="6155442" y="1114888"/>
            <a:ext cx="1835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DATA CATALOGUE</a:t>
            </a:r>
          </a:p>
        </p:txBody>
      </p:sp>
      <p:pic>
        <p:nvPicPr>
          <p:cNvPr id="14" name="Graphique 13" descr="Curseur contour">
            <a:extLst>
              <a:ext uri="{FF2B5EF4-FFF2-40B4-BE49-F238E27FC236}">
                <a16:creationId xmlns:a16="http://schemas.microsoft.com/office/drawing/2014/main" id="{66CF87A4-1196-BA71-C0D0-86D6A1923C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457792" y="919279"/>
            <a:ext cx="914400" cy="9144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A2E545C-A666-A1BB-B649-26266DAD4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6" t="23241" r="4039" b="26417"/>
          <a:stretch>
            <a:fillRect/>
          </a:stretch>
        </p:blipFill>
        <p:spPr>
          <a:xfrm>
            <a:off x="8272312" y="919279"/>
            <a:ext cx="666208" cy="7021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1DAD750-C9F3-A046-012D-AD0D49CDE690}"/>
              </a:ext>
            </a:extLst>
          </p:cNvPr>
          <p:cNvSpPr txBox="1"/>
          <p:nvPr/>
        </p:nvSpPr>
        <p:spPr>
          <a:xfrm>
            <a:off x="241856" y="1201586"/>
            <a:ext cx="1177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 err="1">
                <a:solidFill>
                  <a:srgbClr val="729C2D"/>
                </a:solidFill>
                <a:latin typeface="Bebas Neue" panose="020B0606020202050201" pitchFamily="34" charset="0"/>
                <a:ea typeface="+mj-ea"/>
                <a:cs typeface="+mj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fr-FR" sz="2800" dirty="0">
              <a:solidFill>
                <a:srgbClr val="729C2D"/>
              </a:solidFill>
              <a:latin typeface="Bebas Neue" panose="020B0606020202050201" pitchFamily="34" charset="0"/>
              <a:ea typeface="+mj-ea"/>
              <a:cs typeface="+mj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023E3F-6505-15FB-0F9F-43274862EA04}"/>
              </a:ext>
            </a:extLst>
          </p:cNvPr>
          <p:cNvSpPr txBox="1"/>
          <p:nvPr/>
        </p:nvSpPr>
        <p:spPr>
          <a:xfrm>
            <a:off x="8497588" y="2673968"/>
            <a:ext cx="3729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khand Semilight" panose="00000400000000000000" pitchFamily="50" charset="0"/>
              </a:rPr>
              <a:t>The Data Catalogue </a:t>
            </a:r>
            <a:r>
              <a:rPr lang="fr-FR" dirty="0" err="1">
                <a:latin typeface="Akhand Semilight" panose="00000400000000000000" pitchFamily="50" charset="0"/>
              </a:rPr>
              <a:t>contains</a:t>
            </a:r>
            <a:r>
              <a:rPr lang="fr-FR" dirty="0">
                <a:latin typeface="Akhand Semilight" panose="00000400000000000000" pitchFamily="50" charset="0"/>
              </a:rPr>
              <a:t> records for: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Akhand Semilight" panose="00000400000000000000" pitchFamily="50" charset="0"/>
              </a:rPr>
              <a:t>Datasets</a:t>
            </a:r>
            <a:endParaRPr lang="fr-FR" dirty="0">
              <a:latin typeface="Akhand Semi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Akhand Semilight" panose="00000400000000000000" pitchFamily="50" charset="0"/>
              </a:rPr>
              <a:t>Data </a:t>
            </a:r>
            <a:r>
              <a:rPr lang="fr-FR" dirty="0" err="1">
                <a:latin typeface="Akhand Semilight" panose="00000400000000000000" pitchFamily="50" charset="0"/>
              </a:rPr>
              <a:t>portals</a:t>
            </a:r>
            <a:endParaRPr lang="fr-FR" dirty="0">
              <a:latin typeface="Akhand Semilight" panose="000004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Akhand Semilight" panose="00000400000000000000" pitchFamily="50" charset="0"/>
            </a:endParaRPr>
          </a:p>
          <a:p>
            <a:r>
              <a:rPr lang="fr-FR" dirty="0">
                <a:latin typeface="Akhand Semilight" panose="00000400000000000000" pitchFamily="50" charset="0"/>
              </a:rPr>
              <a:t>The </a:t>
            </a:r>
            <a:r>
              <a:rPr lang="fr-FR" dirty="0" err="1">
                <a:latin typeface="Akhand Semilight" panose="00000400000000000000" pitchFamily="50" charset="0"/>
              </a:rPr>
              <a:t>datasets</a:t>
            </a:r>
            <a:r>
              <a:rPr lang="fr-FR" dirty="0">
                <a:latin typeface="Akhand Semilight" panose="00000400000000000000" pitchFamily="50" charset="0"/>
              </a:rPr>
              <a:t> </a:t>
            </a:r>
            <a:r>
              <a:rPr lang="fr-FR" dirty="0" err="1">
                <a:latin typeface="Akhand Semilight" panose="00000400000000000000" pitchFamily="50" charset="0"/>
              </a:rPr>
              <a:t>prepared</a:t>
            </a:r>
            <a:r>
              <a:rPr lang="fr-FR" dirty="0">
                <a:latin typeface="Akhand Semilight" panose="00000400000000000000" pitchFamily="50" charset="0"/>
              </a:rPr>
              <a:t> for </a:t>
            </a:r>
            <a:r>
              <a:rPr lang="fr-FR" dirty="0" err="1">
                <a:latin typeface="Akhand Semilight" panose="00000400000000000000" pitchFamily="50" charset="0"/>
              </a:rPr>
              <a:t>your</a:t>
            </a:r>
            <a:r>
              <a:rPr lang="fr-FR" dirty="0">
                <a:latin typeface="Akhand Semilight" panose="00000400000000000000" pitchFamily="50" charset="0"/>
              </a:rPr>
              <a:t> challenge are </a:t>
            </a:r>
            <a:r>
              <a:rPr lang="fr-FR" dirty="0" err="1">
                <a:latin typeface="Akhand Semilight" panose="00000400000000000000" pitchFamily="50" charset="0"/>
              </a:rPr>
              <a:t>available</a:t>
            </a:r>
            <a:r>
              <a:rPr lang="fr-FR" dirty="0">
                <a:latin typeface="Akhand Semilight" panose="00000400000000000000" pitchFamily="50" charset="0"/>
              </a:rPr>
              <a:t> </a:t>
            </a:r>
            <a:r>
              <a:rPr lang="fr-FR" b="1" dirty="0">
                <a:solidFill>
                  <a:srgbClr val="E9552E"/>
                </a:solidFill>
                <a:latin typeface="Akhand Semilight" panose="00000400000000000000" pitchFamily="50" charset="0"/>
              </a:rPr>
              <a:t>in the </a:t>
            </a:r>
            <a:r>
              <a:rPr lang="fr-FR" b="1" dirty="0" err="1">
                <a:solidFill>
                  <a:srgbClr val="E9552E"/>
                </a:solidFill>
                <a:latin typeface="Akhand Semilight" panose="00000400000000000000" pitchFamily="50" charset="0"/>
              </a:rPr>
              <a:t>filter</a:t>
            </a:r>
            <a:r>
              <a:rPr lang="fr-FR" b="1" dirty="0">
                <a:solidFill>
                  <a:srgbClr val="E9552E"/>
                </a:solidFill>
                <a:latin typeface="Akhand Semilight" panose="00000400000000000000" pitchFamily="50" charset="0"/>
              </a:rPr>
              <a:t> of </a:t>
            </a:r>
            <a:r>
              <a:rPr lang="fr-FR" b="1" dirty="0" err="1">
                <a:solidFill>
                  <a:srgbClr val="E9552E"/>
                </a:solidFill>
                <a:latin typeface="Akhand Semilight" panose="00000400000000000000" pitchFamily="50" charset="0"/>
              </a:rPr>
              <a:t>your</a:t>
            </a:r>
            <a:r>
              <a:rPr lang="fr-FR" b="1" dirty="0">
                <a:solidFill>
                  <a:srgbClr val="E9552E"/>
                </a:solidFill>
                <a:latin typeface="Akhand Semilight" panose="00000400000000000000" pitchFamily="50" charset="0"/>
              </a:rPr>
              <a:t> city.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5E06110-3F03-5A48-F726-CA2668EC63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2024"/>
          <a:stretch>
            <a:fillRect/>
          </a:stretch>
        </p:blipFill>
        <p:spPr>
          <a:xfrm>
            <a:off x="583136" y="2377654"/>
            <a:ext cx="7305819" cy="3563990"/>
          </a:xfrm>
          <a:prstGeom prst="roundRect">
            <a:avLst>
              <a:gd name="adj" fmla="val 3041"/>
            </a:avLst>
          </a:prstGeom>
          <a:ln w="19050">
            <a:solidFill>
              <a:srgbClr val="729C2D"/>
            </a:solidFill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35A05C2-AFCD-F385-555C-21AD2638974F}"/>
              </a:ext>
            </a:extLst>
          </p:cNvPr>
          <p:cNvSpPr/>
          <p:nvPr/>
        </p:nvSpPr>
        <p:spPr>
          <a:xfrm>
            <a:off x="4732241" y="1870461"/>
            <a:ext cx="3540071" cy="856652"/>
          </a:xfrm>
          <a:prstGeom prst="roundRect">
            <a:avLst>
              <a:gd name="adj" fmla="val 18362"/>
            </a:avLst>
          </a:prstGeom>
          <a:solidFill>
            <a:srgbClr val="E955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Demonstration</a:t>
            </a:r>
            <a:r>
              <a:rPr lang="fr-FR" sz="24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video</a:t>
            </a:r>
            <a:r>
              <a:rPr lang="fr-FR" sz="24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available</a:t>
            </a:r>
            <a:r>
              <a:rPr lang="fr-FR" sz="24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 </a:t>
            </a:r>
            <a:br>
              <a:rPr lang="fr-FR" sz="24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</a:br>
            <a:r>
              <a:rPr lang="fr-FR" sz="2400" dirty="0">
                <a:solidFill>
                  <a:schemeClr val="bg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on DATA TUTORIALS</a:t>
            </a:r>
          </a:p>
        </p:txBody>
      </p:sp>
    </p:spTree>
    <p:extLst>
      <p:ext uri="{BB962C8B-B14F-4D97-AF65-F5344CB8AC3E}">
        <p14:creationId xmlns:p14="http://schemas.microsoft.com/office/powerpoint/2010/main" val="1641818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24604-0917-B664-A634-3B4896E09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1">
            <a:extLst>
              <a:ext uri="{FF2B5EF4-FFF2-40B4-BE49-F238E27FC236}">
                <a16:creationId xmlns:a16="http://schemas.microsoft.com/office/drawing/2014/main" id="{7BFD396B-AB2F-A93E-8974-60D5376D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4" y="241936"/>
            <a:ext cx="10515600" cy="91158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dirty="0"/>
              <a:t>Online </a:t>
            </a:r>
            <a:r>
              <a:rPr lang="fr-FR" dirty="0" err="1"/>
              <a:t>resources</a:t>
            </a:r>
            <a:endParaRPr lang="fr-FR" dirty="0">
              <a:solidFill>
                <a:srgbClr val="CC99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4F04EB-1C32-FEC7-A9A9-1758D96F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" r="713"/>
          <a:stretch/>
        </p:blipFill>
        <p:spPr>
          <a:xfrm>
            <a:off x="314325" y="2239451"/>
            <a:ext cx="7581900" cy="3531315"/>
          </a:xfrm>
          <a:prstGeom prst="roundRect">
            <a:avLst>
              <a:gd name="adj" fmla="val 5298"/>
            </a:avLst>
          </a:prstGeom>
          <a:ln w="19050">
            <a:solidFill>
              <a:srgbClr val="E9552E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9218F5-E66B-A92A-D27C-A6AA1BCC66C4}"/>
              </a:ext>
            </a:extLst>
          </p:cNvPr>
          <p:cNvSpPr txBox="1"/>
          <p:nvPr/>
        </p:nvSpPr>
        <p:spPr>
          <a:xfrm>
            <a:off x="1321677" y="964593"/>
            <a:ext cx="2888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www.ocean-hackathon.fr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F6497B-3FC0-89F3-69F5-66EA50B6E4E4}"/>
              </a:ext>
            </a:extLst>
          </p:cNvPr>
          <p:cNvSpPr txBox="1"/>
          <p:nvPr/>
        </p:nvSpPr>
        <p:spPr>
          <a:xfrm>
            <a:off x="241856" y="915836"/>
            <a:ext cx="1177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 err="1">
                <a:solidFill>
                  <a:srgbClr val="729C2D"/>
                </a:solidFill>
                <a:latin typeface="Bebas Neue" panose="020B0606020202050201" pitchFamily="34" charset="0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fr-FR" sz="2800" dirty="0">
              <a:solidFill>
                <a:srgbClr val="729C2D"/>
              </a:solidFill>
              <a:latin typeface="Bebas Neue" panose="020B0606020202050201" pitchFamily="34" charset="0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0D0A03-FAED-B766-2DA4-13D5DD8CD652}"/>
              </a:ext>
            </a:extLst>
          </p:cNvPr>
          <p:cNvSpPr/>
          <p:nvPr/>
        </p:nvSpPr>
        <p:spPr>
          <a:xfrm rot="10800000">
            <a:off x="5991225" y="1812525"/>
            <a:ext cx="1007444" cy="11768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E9552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14029A-B78A-016C-CAB6-E958E6B5634D}"/>
              </a:ext>
            </a:extLst>
          </p:cNvPr>
          <p:cNvSpPr txBox="1"/>
          <p:nvPr/>
        </p:nvSpPr>
        <p:spPr>
          <a:xfrm>
            <a:off x="6927360" y="1334644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RESTRICTED AREA</a:t>
            </a:r>
          </a:p>
        </p:txBody>
      </p:sp>
      <p:pic>
        <p:nvPicPr>
          <p:cNvPr id="13" name="Graphique 12" descr="Verrou avec un remplissage uni">
            <a:extLst>
              <a:ext uri="{FF2B5EF4-FFF2-40B4-BE49-F238E27FC236}">
                <a16:creationId xmlns:a16="http://schemas.microsoft.com/office/drawing/2014/main" id="{665D9348-30AE-91E5-D90F-BFA2BBD7E9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55117" y="1156143"/>
            <a:ext cx="595982" cy="595982"/>
          </a:xfrm>
          <a:prstGeom prst="rect">
            <a:avLst/>
          </a:prstGeom>
        </p:spPr>
      </p:pic>
      <p:pic>
        <p:nvPicPr>
          <p:cNvPr id="15" name="Graphique 14" descr="Curseur contour">
            <a:extLst>
              <a:ext uri="{FF2B5EF4-FFF2-40B4-BE49-F238E27FC236}">
                <a16:creationId xmlns:a16="http://schemas.microsoft.com/office/drawing/2014/main" id="{47FA57BF-1B1E-2AD1-83AA-6AB2333EED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6224229" y="1053208"/>
            <a:ext cx="914400" cy="91440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F2CB80F-01D4-D3CA-C3FC-FE74BB48420D}"/>
              </a:ext>
            </a:extLst>
          </p:cNvPr>
          <p:cNvSpPr/>
          <p:nvPr/>
        </p:nvSpPr>
        <p:spPr>
          <a:xfrm>
            <a:off x="8111949" y="2754310"/>
            <a:ext cx="2933699" cy="1480361"/>
          </a:xfrm>
          <a:prstGeom prst="roundRect">
            <a:avLst>
              <a:gd name="adj" fmla="val 10870"/>
            </a:avLst>
          </a:prstGeom>
          <a:solidFill>
            <a:srgbClr val="729C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latin typeface="Bebas Neue" panose="020B0606020202050201" pitchFamily="34" charset="0"/>
              </a:rPr>
              <a:t>Same ID for all participants</a:t>
            </a:r>
          </a:p>
          <a:p>
            <a:pPr algn="ctr"/>
            <a:r>
              <a:rPr lang="en-US">
                <a:latin typeface="Akhand"/>
                <a:ea typeface="Aptos" panose="020B0004020202020204" pitchFamily="34" charset="0"/>
                <a:cs typeface="Aptos" panose="020B0004020202020204" pitchFamily="34" charset="0"/>
              </a:rPr>
              <a:t>Username : </a:t>
            </a:r>
            <a:r>
              <a:rPr lang="fr-FR">
                <a:latin typeface="Akhand"/>
                <a:ea typeface="Aptos" panose="020B0004020202020204" pitchFamily="34" charset="0"/>
                <a:cs typeface="Aptos" panose="020B0004020202020204" pitchFamily="34" charset="0"/>
              </a:rPr>
              <a:t>Participant.user</a:t>
            </a:r>
          </a:p>
          <a:p>
            <a:pPr algn="ctr"/>
            <a:r>
              <a:rPr lang="en-US">
                <a:latin typeface="Akhand"/>
                <a:ea typeface="Aptos" panose="020B0004020202020204" pitchFamily="34" charset="0"/>
                <a:cs typeface="Aptos" panose="020B0004020202020204" pitchFamily="34" charset="0"/>
              </a:rPr>
              <a:t>Login : </a:t>
            </a:r>
            <a:r>
              <a:rPr lang="fr-FR">
                <a:latin typeface="Akhand"/>
              </a:rPr>
              <a:t>Hack2026P</a:t>
            </a:r>
            <a:endParaRPr lang="fr-FR" dirty="0">
              <a:latin typeface="Akhand"/>
            </a:endParaRPr>
          </a:p>
        </p:txBody>
      </p:sp>
    </p:spTree>
    <p:extLst>
      <p:ext uri="{BB962C8B-B14F-4D97-AF65-F5344CB8AC3E}">
        <p14:creationId xmlns:p14="http://schemas.microsoft.com/office/powerpoint/2010/main" val="1399268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24604-0917-B664-A634-3B4896E09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A86816D-F6BD-4EE1-C4D9-1E537DD1E495}"/>
              </a:ext>
            </a:extLst>
          </p:cNvPr>
          <p:cNvSpPr/>
          <p:nvPr/>
        </p:nvSpPr>
        <p:spPr>
          <a:xfrm>
            <a:off x="5230996" y="2579832"/>
            <a:ext cx="371475" cy="11768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E9552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45EE89-424A-AF70-5B56-1814F7C7E95C}"/>
              </a:ext>
            </a:extLst>
          </p:cNvPr>
          <p:cNvSpPr/>
          <p:nvPr/>
        </p:nvSpPr>
        <p:spPr>
          <a:xfrm>
            <a:off x="2756588" y="2556967"/>
            <a:ext cx="371475" cy="11768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2000">
                <a:srgbClr val="E9552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B12EDD-E4F3-51A0-54A9-1AA676232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5" t="61685" r="23255" b="8108"/>
          <a:stretch>
            <a:fillRect/>
          </a:stretch>
        </p:blipFill>
        <p:spPr>
          <a:xfrm>
            <a:off x="1648326" y="1936316"/>
            <a:ext cx="5248876" cy="11768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1AF6528-6AC2-BFB8-8C4D-080BA9E8E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4" y="241936"/>
            <a:ext cx="10515600" cy="91158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dirty="0"/>
              <a:t>Online </a:t>
            </a:r>
            <a:r>
              <a:rPr lang="fr-FR" dirty="0" err="1"/>
              <a:t>resources</a:t>
            </a:r>
            <a:endParaRPr lang="fr-FR" dirty="0">
              <a:solidFill>
                <a:srgbClr val="CC99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F6D71D3-7C6C-AD50-4DA6-D46E52955B12}"/>
              </a:ext>
            </a:extLst>
          </p:cNvPr>
          <p:cNvSpPr txBox="1"/>
          <p:nvPr/>
        </p:nvSpPr>
        <p:spPr>
          <a:xfrm>
            <a:off x="1008257" y="3852546"/>
            <a:ext cx="349666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Global data coaches’ </a:t>
            </a:r>
            <a:r>
              <a:rPr lang="fr-FR" sz="1600" dirty="0" err="1">
                <a:latin typeface="Akhand"/>
              </a:rPr>
              <a:t>booklet</a:t>
            </a:r>
            <a:endParaRPr lang="fr-FR" sz="1600" dirty="0">
              <a:latin typeface="Akha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Data catalogue </a:t>
            </a:r>
            <a:r>
              <a:rPr lang="fr-FR" sz="1600" dirty="0" err="1">
                <a:latin typeface="Akhand"/>
              </a:rPr>
              <a:t>demonstration</a:t>
            </a:r>
            <a:r>
              <a:rPr lang="fr-FR" sz="1600" dirty="0">
                <a:latin typeface="Akhand"/>
              </a:rPr>
              <a:t> </a:t>
            </a:r>
            <a:r>
              <a:rPr lang="fr-FR" sz="1600" dirty="0" err="1">
                <a:latin typeface="Akhand"/>
              </a:rPr>
              <a:t>video</a:t>
            </a:r>
            <a:endParaRPr lang="fr-FR" sz="1600" dirty="0">
              <a:latin typeface="Akha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Links to user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Data </a:t>
            </a:r>
            <a:r>
              <a:rPr lang="fr-FR" sz="1600" dirty="0" err="1">
                <a:latin typeface="Akhand"/>
              </a:rPr>
              <a:t>partners</a:t>
            </a:r>
            <a:r>
              <a:rPr lang="fr-FR" sz="1600" dirty="0">
                <a:latin typeface="Akhand"/>
              </a:rPr>
              <a:t>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Links to data </a:t>
            </a:r>
            <a:r>
              <a:rPr lang="fr-FR" sz="1600" dirty="0" err="1">
                <a:latin typeface="Akhand"/>
              </a:rPr>
              <a:t>portals</a:t>
            </a:r>
            <a:r>
              <a:rPr lang="fr-FR" sz="1600" dirty="0">
                <a:latin typeface="Akhand"/>
              </a:rPr>
              <a:t>, </a:t>
            </a:r>
            <a:r>
              <a:rPr lang="fr-FR" sz="1600" dirty="0" err="1">
                <a:latin typeface="Akhand"/>
              </a:rPr>
              <a:t>viewers</a:t>
            </a:r>
            <a:endParaRPr lang="fr-FR" sz="1600" dirty="0">
              <a:latin typeface="Akha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Replay of data </a:t>
            </a:r>
            <a:r>
              <a:rPr lang="fr-FR" sz="1600" dirty="0" err="1">
                <a:latin typeface="Akhand"/>
              </a:rPr>
              <a:t>tutoring</a:t>
            </a:r>
            <a:endParaRPr lang="fr-FR" sz="1600" dirty="0">
              <a:latin typeface="Akha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R-python package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47A28C7-44E1-AC36-6D40-C969171E21E4}"/>
              </a:ext>
            </a:extLst>
          </p:cNvPr>
          <p:cNvSpPr txBox="1"/>
          <p:nvPr/>
        </p:nvSpPr>
        <p:spPr>
          <a:xfrm>
            <a:off x="4703893" y="3854115"/>
            <a:ext cx="2983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Tips for a </a:t>
            </a:r>
            <a:r>
              <a:rPr lang="fr-FR" sz="1600" dirty="0" err="1">
                <a:latin typeface="Akhand"/>
              </a:rPr>
              <a:t>successful</a:t>
            </a:r>
            <a:r>
              <a:rPr lang="fr-FR" sz="1600" dirty="0">
                <a:latin typeface="Akhand"/>
              </a:rPr>
              <a:t> pitch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Time in the </a:t>
            </a:r>
            <a:r>
              <a:rPr lang="fr-FR" sz="1600" dirty="0" err="1">
                <a:latin typeface="Akhand"/>
              </a:rPr>
              <a:t>participating</a:t>
            </a:r>
            <a:r>
              <a:rPr lang="fr-FR" sz="1600" dirty="0">
                <a:latin typeface="Akhand"/>
              </a:rPr>
              <a:t> </a:t>
            </a:r>
            <a:r>
              <a:rPr lang="fr-FR" sz="1600" dirty="0" err="1">
                <a:latin typeface="Akhand"/>
              </a:rPr>
              <a:t>cities</a:t>
            </a:r>
            <a:endParaRPr lang="fr-FR" sz="1600" dirty="0">
              <a:latin typeface="Akhand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3AB42E-2113-4839-7A7B-03B916AB0968}"/>
              </a:ext>
            </a:extLst>
          </p:cNvPr>
          <p:cNvSpPr/>
          <p:nvPr/>
        </p:nvSpPr>
        <p:spPr>
          <a:xfrm>
            <a:off x="8934986" y="3113935"/>
            <a:ext cx="2933699" cy="1480361"/>
          </a:xfrm>
          <a:prstGeom prst="roundRect">
            <a:avLst>
              <a:gd name="adj" fmla="val 10870"/>
            </a:avLst>
          </a:prstGeom>
          <a:solidFill>
            <a:srgbClr val="729C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latin typeface="Bebas Neue" panose="020B0606020202050201" pitchFamily="34" charset="0"/>
              </a:rPr>
              <a:t>Same</a:t>
            </a:r>
            <a:r>
              <a:rPr lang="fr-FR" sz="2400" dirty="0">
                <a:latin typeface="Bebas Neue" panose="020B0606020202050201" pitchFamily="34" charset="0"/>
              </a:rPr>
              <a:t> ID for all participants</a:t>
            </a:r>
          </a:p>
          <a:p>
            <a:pPr algn="ctr"/>
            <a:r>
              <a:rPr lang="en-US" dirty="0">
                <a:latin typeface="Akhand"/>
                <a:ea typeface="Aptos" panose="020B0004020202020204" pitchFamily="34" charset="0"/>
                <a:cs typeface="Aptos" panose="020B0004020202020204" pitchFamily="34" charset="0"/>
              </a:rPr>
              <a:t>Username : </a:t>
            </a:r>
            <a:r>
              <a:rPr lang="fr-FR" dirty="0" err="1">
                <a:latin typeface="Akhand"/>
                <a:ea typeface="Aptos" panose="020B0004020202020204" pitchFamily="34" charset="0"/>
                <a:cs typeface="Aptos" panose="020B0004020202020204" pitchFamily="34" charset="0"/>
              </a:rPr>
              <a:t>Participant.user</a:t>
            </a:r>
            <a:endParaRPr lang="fr-FR" dirty="0">
              <a:latin typeface="Akhand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US" dirty="0">
                <a:latin typeface="Akhand"/>
                <a:ea typeface="Aptos" panose="020B0004020202020204" pitchFamily="34" charset="0"/>
                <a:cs typeface="Aptos" panose="020B0004020202020204" pitchFamily="34" charset="0"/>
              </a:rPr>
              <a:t>Login : </a:t>
            </a:r>
            <a:r>
              <a:rPr lang="fr-FR" dirty="0">
                <a:latin typeface="Akhand"/>
              </a:rPr>
              <a:t>Hack2026P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FCE820B-B7AA-C078-7C10-1DB26A54ABEF}"/>
              </a:ext>
            </a:extLst>
          </p:cNvPr>
          <p:cNvSpPr txBox="1"/>
          <p:nvPr/>
        </p:nvSpPr>
        <p:spPr>
          <a:xfrm>
            <a:off x="1312401" y="1076953"/>
            <a:ext cx="2888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www.ocean-hackathon.fr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C757CEA-22EB-9A92-39E9-355FCF5B59D7}"/>
              </a:ext>
            </a:extLst>
          </p:cNvPr>
          <p:cNvSpPr txBox="1"/>
          <p:nvPr/>
        </p:nvSpPr>
        <p:spPr>
          <a:xfrm>
            <a:off x="232580" y="1028196"/>
            <a:ext cx="1177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 err="1">
                <a:solidFill>
                  <a:srgbClr val="729C2D"/>
                </a:solidFill>
                <a:latin typeface="Bebas Neue" panose="020B0606020202050201" pitchFamily="34" charset="0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fr-FR" sz="2800" dirty="0">
              <a:solidFill>
                <a:srgbClr val="729C2D"/>
              </a:solidFill>
              <a:latin typeface="Bebas Neue" panose="020B0606020202050201" pitchFamily="34" charset="0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A8C2A4-F608-6DE0-C40B-A083FB75FDB0}"/>
              </a:ext>
            </a:extLst>
          </p:cNvPr>
          <p:cNvSpPr txBox="1"/>
          <p:nvPr/>
        </p:nvSpPr>
        <p:spPr>
          <a:xfrm>
            <a:off x="6927360" y="1334644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RESTRICTED AREA</a:t>
            </a:r>
          </a:p>
        </p:txBody>
      </p:sp>
      <p:pic>
        <p:nvPicPr>
          <p:cNvPr id="13" name="Graphique 12" descr="Verrou avec un remplissage uni">
            <a:extLst>
              <a:ext uri="{FF2B5EF4-FFF2-40B4-BE49-F238E27FC236}">
                <a16:creationId xmlns:a16="http://schemas.microsoft.com/office/drawing/2014/main" id="{312E00B2-76FB-93FB-0C54-718DF0B415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55117" y="1156143"/>
            <a:ext cx="595982" cy="595982"/>
          </a:xfrm>
          <a:prstGeom prst="rect">
            <a:avLst/>
          </a:prstGeom>
        </p:spPr>
      </p:pic>
      <p:pic>
        <p:nvPicPr>
          <p:cNvPr id="17" name="Graphique 16" descr="Curseur contour">
            <a:extLst>
              <a:ext uri="{FF2B5EF4-FFF2-40B4-BE49-F238E27FC236}">
                <a16:creationId xmlns:a16="http://schemas.microsoft.com/office/drawing/2014/main" id="{DB1ED288-AF79-C0CE-55B5-88BC0E296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6224229" y="10532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060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2">
            <a:extLst>
              <a:ext uri="{FF2B5EF4-FFF2-40B4-BE49-F238E27FC236}">
                <a16:creationId xmlns:a16="http://schemas.microsoft.com/office/drawing/2014/main" id="{4DAD72D1-EB47-D5A2-DFBA-EA4F1167D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32" y="220329"/>
            <a:ext cx="10515600" cy="911584"/>
          </a:xfrm>
        </p:spPr>
        <p:txBody>
          <a:bodyPr>
            <a:normAutofit/>
          </a:bodyPr>
          <a:lstStyle/>
          <a:p>
            <a:r>
              <a:rPr lang="fr-FR" sz="4000" dirty="0"/>
              <a:t>Coaches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686919C-D300-8CAF-99D6-C1B3B1A253B3}"/>
              </a:ext>
            </a:extLst>
          </p:cNvPr>
          <p:cNvSpPr/>
          <p:nvPr/>
        </p:nvSpPr>
        <p:spPr>
          <a:xfrm>
            <a:off x="1200150" y="2058092"/>
            <a:ext cx="3400425" cy="2771775"/>
          </a:xfrm>
          <a:prstGeom prst="roundRect">
            <a:avLst>
              <a:gd name="adj" fmla="val 5106"/>
            </a:avLst>
          </a:prstGeom>
          <a:solidFill>
            <a:schemeClr val="bg1"/>
          </a:solidFill>
          <a:ln>
            <a:solidFill>
              <a:srgbClr val="E955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fr-FR" sz="3600" dirty="0">
                <a:solidFill>
                  <a:schemeClr val="tx1"/>
                </a:solidFill>
                <a:latin typeface="Bebas Neue" panose="020B0606020202050201" pitchFamily="34" charset="0"/>
              </a:rPr>
              <a:t>Project </a:t>
            </a:r>
          </a:p>
          <a:p>
            <a:pPr>
              <a:spcAft>
                <a:spcPts val="1800"/>
              </a:spcAft>
            </a:pPr>
            <a:r>
              <a:rPr lang="fr-FR" dirty="0">
                <a:solidFill>
                  <a:schemeClr val="tx1"/>
                </a:solidFill>
                <a:latin typeface="Bebas Neue" panose="020B0606020202050201" pitchFamily="34" charset="0"/>
              </a:rPr>
              <a:t>(IP, business model,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khand Semilight" panose="00000400000000000000" pitchFamily="50" charset="0"/>
                <a:cs typeface="Calibri" panose="020F0502020204030204" pitchFamily="34" charset="0"/>
              </a:rPr>
              <a:t>In </a:t>
            </a:r>
            <a:r>
              <a:rPr lang="fr-FR" dirty="0" err="1">
                <a:solidFill>
                  <a:schemeClr val="tx1"/>
                </a:solidFill>
                <a:latin typeface="Akhand Semilight" panose="00000400000000000000" pitchFamily="50" charset="0"/>
                <a:cs typeface="Calibri" panose="020F0502020204030204" pitchFamily="34" charset="0"/>
              </a:rPr>
              <a:t>your</a:t>
            </a:r>
            <a:r>
              <a:rPr lang="fr-FR" dirty="0">
                <a:solidFill>
                  <a:schemeClr val="tx1"/>
                </a:solidFill>
                <a:latin typeface="Akhand Semilight" panose="00000400000000000000" pitchFamily="50" charset="0"/>
                <a:cs typeface="Calibri" panose="020F0502020204030204" pitchFamily="34" charset="0"/>
              </a:rPr>
              <a:t> city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181AD03-895B-E912-EF08-65C78281E82A}"/>
              </a:ext>
            </a:extLst>
          </p:cNvPr>
          <p:cNvSpPr/>
          <p:nvPr/>
        </p:nvSpPr>
        <p:spPr>
          <a:xfrm>
            <a:off x="4800600" y="2058092"/>
            <a:ext cx="5867400" cy="2771775"/>
          </a:xfrm>
          <a:prstGeom prst="roundRect">
            <a:avLst>
              <a:gd name="adj" fmla="val 5106"/>
            </a:avLst>
          </a:prstGeom>
          <a:solidFill>
            <a:schemeClr val="bg1"/>
          </a:solidFill>
          <a:ln>
            <a:solidFill>
              <a:srgbClr val="729C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fr-FR" sz="3600" dirty="0">
                <a:solidFill>
                  <a:schemeClr val="tx1"/>
                </a:solidFill>
                <a:latin typeface="Bebas Neue" panose="020B0606020202050201" pitchFamily="34" charset="0"/>
              </a:rPr>
              <a:t>Data </a:t>
            </a:r>
          </a:p>
          <a:p>
            <a:pPr>
              <a:spcAft>
                <a:spcPts val="1800"/>
              </a:spcAft>
            </a:pPr>
            <a:r>
              <a:rPr lang="fr-FR" sz="2000" dirty="0">
                <a:solidFill>
                  <a:schemeClr val="tx1"/>
                </a:solidFill>
                <a:latin typeface="Bebas Neue" panose="020B0606020202050201" pitchFamily="34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Bebas Neue" panose="020B0606020202050201" pitchFamily="34" charset="0"/>
              </a:rPr>
              <a:t>tools</a:t>
            </a:r>
            <a:r>
              <a:rPr lang="fr-FR" sz="2000" dirty="0">
                <a:solidFill>
                  <a:schemeClr val="tx1"/>
                </a:solidFill>
                <a:latin typeface="Bebas Neue" panose="020B0606020202050201" pitchFamily="34" charset="0"/>
              </a:rPr>
              <a:t>, data sets, data </a:t>
            </a:r>
            <a:r>
              <a:rPr lang="fr-FR" sz="2000" dirty="0" err="1">
                <a:solidFill>
                  <a:schemeClr val="tx1"/>
                </a:solidFill>
                <a:latin typeface="Bebas Neue" panose="020B0606020202050201" pitchFamily="34" charset="0"/>
              </a:rPr>
              <a:t>processing</a:t>
            </a:r>
            <a:r>
              <a:rPr lang="fr-FR" sz="2000" dirty="0">
                <a:solidFill>
                  <a:schemeClr val="tx1"/>
                </a:solidFill>
                <a:latin typeface="Bebas Neue" panose="020B0606020202050201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khand"/>
                <a:cs typeface="Calibri" panose="020F0502020204030204" pitchFamily="34" charset="0"/>
              </a:rPr>
              <a:t>In </a:t>
            </a:r>
            <a:r>
              <a:rPr lang="fr-FR" dirty="0" err="1">
                <a:solidFill>
                  <a:schemeClr val="tx1"/>
                </a:solidFill>
                <a:latin typeface="Akhand"/>
                <a:cs typeface="Calibri" panose="020F0502020204030204" pitchFamily="34" charset="0"/>
              </a:rPr>
              <a:t>your</a:t>
            </a:r>
            <a:r>
              <a:rPr lang="fr-FR" dirty="0">
                <a:solidFill>
                  <a:schemeClr val="tx1"/>
                </a:solidFill>
                <a:latin typeface="Akhand"/>
                <a:cs typeface="Calibri" panose="020F0502020204030204" pitchFamily="34" charset="0"/>
              </a:rPr>
              <a:t> city : </a:t>
            </a:r>
            <a:r>
              <a:rPr lang="fr-FR" b="1" dirty="0">
                <a:solidFill>
                  <a:schemeClr val="tx1"/>
                </a:solidFill>
                <a:latin typeface="Akhand"/>
                <a:cs typeface="Calibri" panose="020F0502020204030204" pitchFamily="34" charset="0"/>
              </a:rPr>
              <a:t>local coaches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>
              <a:solidFill>
                <a:schemeClr val="tx1"/>
              </a:solidFill>
              <a:latin typeface="Akhand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khand"/>
                <a:cs typeface="Calibri" panose="020F0502020204030204" pitchFamily="34" charset="0"/>
                <a:sym typeface="Wingdings" panose="05000000000000000000" pitchFamily="2" charset="2"/>
              </a:rPr>
              <a:t>Online : </a:t>
            </a:r>
            <a:r>
              <a:rPr lang="fr-FR" b="1" dirty="0">
                <a:solidFill>
                  <a:schemeClr val="tx1"/>
                </a:solidFill>
                <a:latin typeface="Akhand"/>
                <a:cs typeface="Calibri" panose="020F0502020204030204" pitchFamily="34" charset="0"/>
              </a:rPr>
              <a:t>International data coaches </a:t>
            </a:r>
            <a:r>
              <a:rPr lang="fr-FR" dirty="0">
                <a:solidFill>
                  <a:schemeClr val="tx1"/>
                </a:solidFill>
                <a:latin typeface="Akhand"/>
                <a:cs typeface="Calibri" panose="020F0502020204030204" pitchFamily="34" charset="0"/>
              </a:rPr>
              <a:t>on the DATA COACH CENTER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fr-FR" dirty="0">
              <a:solidFill>
                <a:schemeClr val="tx1"/>
              </a:solidFill>
              <a:latin typeface="Akhand"/>
              <a:cs typeface="Calibri" panose="020F0502020204030204" pitchFamily="34" charset="0"/>
            </a:endParaRPr>
          </a:p>
          <a:p>
            <a:r>
              <a:rPr lang="fr-FR" dirty="0">
                <a:solidFill>
                  <a:schemeClr val="tx1"/>
                </a:solidFill>
                <a:latin typeface="Akhand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Look at the </a:t>
            </a:r>
            <a:r>
              <a:rPr lang="fr-FR" b="1" dirty="0">
                <a:solidFill>
                  <a:schemeClr val="tx1"/>
                </a:solidFill>
                <a:latin typeface="Akhand"/>
                <a:ea typeface="Calibri" panose="020F0502020204030204" pitchFamily="34" charset="0"/>
                <a:cs typeface="Calibri" panose="020F0502020204030204" pitchFamily="34" charset="0"/>
              </a:rPr>
              <a:t>Global data coaches’ </a:t>
            </a:r>
            <a:r>
              <a:rPr lang="fr-FR" b="1" dirty="0" err="1">
                <a:solidFill>
                  <a:schemeClr val="tx1"/>
                </a:solidFill>
                <a:latin typeface="Akhand"/>
                <a:ea typeface="Calibri" panose="020F0502020204030204" pitchFamily="34" charset="0"/>
                <a:cs typeface="Calibri" panose="020F0502020204030204" pitchFamily="34" charset="0"/>
              </a:rPr>
              <a:t>booklet</a:t>
            </a:r>
            <a:r>
              <a:rPr lang="fr-FR" b="1" dirty="0">
                <a:solidFill>
                  <a:schemeClr val="tx1"/>
                </a:solidFill>
                <a:latin typeface="Akhand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i="1" dirty="0">
                <a:solidFill>
                  <a:schemeClr val="tx1"/>
                </a:solidFill>
                <a:latin typeface="Akhand"/>
                <a:ea typeface="Calibri" panose="020F0502020204030204" pitchFamily="34" charset="0"/>
                <a:cs typeface="Calibri" panose="020F0502020204030204" pitchFamily="34" charset="0"/>
              </a:rPr>
              <a:t>(Data </a:t>
            </a:r>
            <a:r>
              <a:rPr lang="fr-FR" i="1" dirty="0" err="1">
                <a:solidFill>
                  <a:schemeClr val="tx1"/>
                </a:solidFill>
                <a:latin typeface="Akhand"/>
                <a:ea typeface="Calibri" panose="020F0502020204030204" pitchFamily="34" charset="0"/>
                <a:cs typeface="Calibri" panose="020F0502020204030204" pitchFamily="34" charset="0"/>
              </a:rPr>
              <a:t>tutorials</a:t>
            </a:r>
            <a:r>
              <a:rPr lang="fr-FR" i="1" dirty="0">
                <a:solidFill>
                  <a:schemeClr val="tx1"/>
                </a:solidFill>
                <a:latin typeface="Akhand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4" name="Graphique 3" descr="Casquette de baseball avec un remplissage uni">
            <a:extLst>
              <a:ext uri="{FF2B5EF4-FFF2-40B4-BE49-F238E27FC236}">
                <a16:creationId xmlns:a16="http://schemas.microsoft.com/office/drawing/2014/main" id="{8409B283-15AA-50C9-53B1-5E6672080A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0680" y="1131913"/>
            <a:ext cx="1413770" cy="141377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14354A-EAA4-9461-159B-11ED2E389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417" y="4188008"/>
            <a:ext cx="580712" cy="55367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277D81-9C0D-31A8-D656-02F6B3D468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798" y="3573318"/>
            <a:ext cx="829362" cy="99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2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218333B-8B8B-707D-348B-37B659BEAAD1}"/>
              </a:ext>
            </a:extLst>
          </p:cNvPr>
          <p:cNvSpPr/>
          <p:nvPr/>
        </p:nvSpPr>
        <p:spPr>
          <a:xfrm>
            <a:off x="6738342" y="1857374"/>
            <a:ext cx="4606148" cy="1790701"/>
          </a:xfrm>
          <a:prstGeom prst="roundRect">
            <a:avLst>
              <a:gd name="adj" fmla="val 7128"/>
            </a:avLst>
          </a:prstGeom>
          <a:solidFill>
            <a:srgbClr val="7DCA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Bebas Neue" panose="020B0606020202050201" pitchFamily="34" charset="0"/>
              </a:rPr>
              <a:t>The </a:t>
            </a:r>
            <a:r>
              <a:rPr lang="fr-FR" sz="3200" dirty="0">
                <a:solidFill>
                  <a:schemeClr val="tx1"/>
                </a:solidFill>
                <a:latin typeface="Bebas Neue" panose="020B0606020202050201" pitchFamily="34" charset="0"/>
                <a:cs typeface="Calibri" panose="020F0502020204030204" pitchFamily="34" charset="0"/>
              </a:rPr>
              <a:t>DATA COACH CENTER 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  <a:latin typeface="Akhand"/>
              </a:rPr>
              <a:t>is</a:t>
            </a:r>
            <a:r>
              <a:rPr lang="fr-FR" dirty="0">
                <a:solidFill>
                  <a:schemeClr val="tx1"/>
                </a:solidFill>
                <a:latin typeface="Akhand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Akhand"/>
              </a:rPr>
              <a:t>hosted</a:t>
            </a:r>
            <a:r>
              <a:rPr lang="fr-FR" dirty="0">
                <a:solidFill>
                  <a:schemeClr val="tx1"/>
                </a:solidFill>
                <a:latin typeface="Akhand"/>
              </a:rPr>
              <a:t> on a Discord server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latin typeface="Akhand"/>
              </a:rPr>
              <a:t>Ocean Hackathon® INTERNATIONAL 2026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2A5D92E4-443A-C27F-C62D-652A1B8E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003" y="352762"/>
            <a:ext cx="5833997" cy="911584"/>
          </a:xfrm>
        </p:spPr>
        <p:txBody>
          <a:bodyPr>
            <a:normAutofit/>
          </a:bodyPr>
          <a:lstStyle/>
          <a:p>
            <a:r>
              <a:rPr lang="fr-FR" dirty="0"/>
              <a:t>Data coach center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CB5FA8-9F2D-83F9-F1FF-57079AC55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524" y="2217072"/>
            <a:ext cx="619825" cy="5909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BAB0D6-5C58-0A9F-ECE1-CC23430963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127" y="3843647"/>
            <a:ext cx="2191936" cy="2191936"/>
          </a:xfrm>
          <a:prstGeom prst="roundRect">
            <a:avLst>
              <a:gd name="adj" fmla="val 7542"/>
            </a:avLst>
          </a:prstGeom>
          <a:ln w="19050">
            <a:solidFill>
              <a:srgbClr val="E9552E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3692A3-73BC-9410-A133-37E6638380FD}"/>
              </a:ext>
            </a:extLst>
          </p:cNvPr>
          <p:cNvSpPr/>
          <p:nvPr/>
        </p:nvSpPr>
        <p:spPr>
          <a:xfrm>
            <a:off x="5906555" y="180474"/>
            <a:ext cx="4416540" cy="1248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02E9D43-32D2-70C9-3F3A-6E32FB423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437" y="1264346"/>
            <a:ext cx="1156534" cy="138735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0233A56-F1FB-C161-CE5B-2515907C5928}"/>
              </a:ext>
            </a:extLst>
          </p:cNvPr>
          <p:cNvSpPr/>
          <p:nvPr/>
        </p:nvSpPr>
        <p:spPr>
          <a:xfrm>
            <a:off x="847510" y="4424884"/>
            <a:ext cx="4251208" cy="1162813"/>
          </a:xfrm>
          <a:prstGeom prst="roundRect">
            <a:avLst>
              <a:gd name="adj" fmla="val 9373"/>
            </a:avLst>
          </a:prstGeom>
          <a:solidFill>
            <a:srgbClr val="E955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Akhand"/>
              </a:rPr>
              <a:t>Do not </a:t>
            </a:r>
            <a:r>
              <a:rPr lang="fr-FR" sz="2000" dirty="0" err="1">
                <a:solidFill>
                  <a:schemeClr val="bg1"/>
                </a:solidFill>
                <a:latin typeface="Akhand"/>
              </a:rPr>
              <a:t>hesitate</a:t>
            </a:r>
            <a:r>
              <a:rPr lang="fr-FR" sz="2000" dirty="0">
                <a:solidFill>
                  <a:schemeClr val="bg1"/>
                </a:solidFill>
                <a:latin typeface="Akhand"/>
              </a:rPr>
              <a:t>, </a:t>
            </a:r>
            <a:br>
              <a:rPr lang="fr-FR" sz="2000" dirty="0">
                <a:solidFill>
                  <a:schemeClr val="bg1"/>
                </a:solidFill>
                <a:latin typeface="Akhand"/>
              </a:rPr>
            </a:br>
            <a:r>
              <a:rPr lang="fr-FR" sz="2000" dirty="0">
                <a:solidFill>
                  <a:schemeClr val="bg1"/>
                </a:solidFill>
                <a:latin typeface="Akhand"/>
              </a:rPr>
              <a:t>data experts </a:t>
            </a:r>
            <a:r>
              <a:rPr lang="fr-FR" sz="2000" dirty="0" err="1">
                <a:solidFill>
                  <a:schemeClr val="bg1"/>
                </a:solidFill>
                <a:latin typeface="Akhand"/>
              </a:rPr>
              <a:t>will</a:t>
            </a:r>
            <a:r>
              <a:rPr lang="fr-FR" sz="2000" dirty="0">
                <a:solidFill>
                  <a:schemeClr val="bg1"/>
                </a:solidFill>
                <a:latin typeface="Akhand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khand"/>
              </a:rPr>
              <a:t>be</a:t>
            </a:r>
            <a:r>
              <a:rPr lang="fr-FR" sz="2000" dirty="0">
                <a:solidFill>
                  <a:schemeClr val="bg1"/>
                </a:solidFill>
                <a:latin typeface="Akhand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Akhand"/>
              </a:rPr>
              <a:t>available</a:t>
            </a:r>
            <a:r>
              <a:rPr lang="fr-FR" sz="2000" dirty="0">
                <a:solidFill>
                  <a:schemeClr val="bg1"/>
                </a:solidFill>
                <a:latin typeface="Akhand"/>
              </a:rPr>
              <a:t> for </a:t>
            </a:r>
            <a:r>
              <a:rPr lang="fr-FR" sz="2000" dirty="0" err="1">
                <a:solidFill>
                  <a:schemeClr val="bg1"/>
                </a:solidFill>
                <a:latin typeface="Akhand"/>
              </a:rPr>
              <a:t>you</a:t>
            </a:r>
            <a:r>
              <a:rPr lang="fr-FR" sz="2000" dirty="0">
                <a:solidFill>
                  <a:schemeClr val="bg1"/>
                </a:solidFill>
                <a:latin typeface="Akhand"/>
              </a:rPr>
              <a:t> </a:t>
            </a:r>
            <a:br>
              <a:rPr lang="fr-FR" sz="2000" dirty="0">
                <a:solidFill>
                  <a:schemeClr val="bg1"/>
                </a:solidFill>
                <a:latin typeface="Akhand"/>
              </a:rPr>
            </a:br>
            <a:r>
              <a:rPr lang="fr-FR" sz="2000" dirty="0">
                <a:solidFill>
                  <a:schemeClr val="bg1"/>
                </a:solidFill>
                <a:latin typeface="Akhand"/>
              </a:rPr>
              <a:t>and for the </a:t>
            </a:r>
            <a:r>
              <a:rPr lang="fr-FR" sz="2000" dirty="0" err="1">
                <a:solidFill>
                  <a:schemeClr val="bg1"/>
                </a:solidFill>
                <a:latin typeface="Akhand"/>
              </a:rPr>
              <a:t>success</a:t>
            </a:r>
            <a:r>
              <a:rPr lang="fr-FR" sz="2000" dirty="0">
                <a:solidFill>
                  <a:schemeClr val="bg1"/>
                </a:solidFill>
                <a:latin typeface="Akhand"/>
              </a:rPr>
              <a:t> of </a:t>
            </a:r>
            <a:r>
              <a:rPr lang="fr-FR" sz="2000" dirty="0" err="1">
                <a:solidFill>
                  <a:schemeClr val="bg1"/>
                </a:solidFill>
                <a:latin typeface="Akhand"/>
              </a:rPr>
              <a:t>your</a:t>
            </a:r>
            <a:r>
              <a:rPr lang="fr-FR" sz="2000" dirty="0">
                <a:solidFill>
                  <a:schemeClr val="bg1"/>
                </a:solidFill>
                <a:latin typeface="Akhand"/>
              </a:rPr>
              <a:t> project</a:t>
            </a:r>
            <a:endParaRPr lang="fr-FR" sz="2000" dirty="0">
              <a:latin typeface="Akhand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26F784-0A1A-BFF1-7756-665D310474CD}"/>
              </a:ext>
            </a:extLst>
          </p:cNvPr>
          <p:cNvSpPr txBox="1"/>
          <p:nvPr/>
        </p:nvSpPr>
        <p:spPr>
          <a:xfrm>
            <a:off x="847510" y="2004298"/>
            <a:ext cx="51435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khand"/>
                <a:cs typeface="Calibri" panose="020F0502020204030204" pitchFamily="34" charset="0"/>
              </a:rPr>
              <a:t>Thanks to an </a:t>
            </a:r>
            <a:r>
              <a:rPr lang="fr-FR" b="1" dirty="0" err="1">
                <a:solidFill>
                  <a:srgbClr val="E9552E"/>
                </a:solidFill>
                <a:latin typeface="Akhand"/>
                <a:cs typeface="Calibri" panose="020F0502020204030204" pitchFamily="34" charset="0"/>
              </a:rPr>
              <a:t>dedicated</a:t>
            </a:r>
            <a:r>
              <a:rPr lang="fr-FR" b="1" dirty="0">
                <a:solidFill>
                  <a:srgbClr val="E9552E"/>
                </a:solidFill>
                <a:latin typeface="Akhand"/>
                <a:cs typeface="Calibri" panose="020F0502020204030204" pitchFamily="34" charset="0"/>
              </a:rPr>
              <a:t> Discord server</a:t>
            </a:r>
            <a:r>
              <a:rPr lang="fr-FR" dirty="0">
                <a:latin typeface="Akhand"/>
                <a:cs typeface="Calibri" panose="020F0502020204030204" pitchFamily="34" charset="0"/>
              </a:rPr>
              <a:t>, </a:t>
            </a:r>
            <a:br>
              <a:rPr lang="fr-FR" dirty="0">
                <a:latin typeface="Akhand"/>
                <a:cs typeface="Calibri" panose="020F0502020204030204" pitchFamily="34" charset="0"/>
              </a:rPr>
            </a:br>
            <a:r>
              <a:rPr lang="fr-FR" dirty="0" err="1">
                <a:latin typeface="Akhand"/>
                <a:cs typeface="Calibri" panose="020F0502020204030204" pitchFamily="34" charset="0"/>
              </a:rPr>
              <a:t>you</a:t>
            </a:r>
            <a:r>
              <a:rPr lang="fr-FR" dirty="0">
                <a:latin typeface="Akhand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Akhand"/>
                <a:cs typeface="Calibri" panose="020F0502020204030204" pitchFamily="34" charset="0"/>
              </a:rPr>
              <a:t>will</a:t>
            </a:r>
            <a:r>
              <a:rPr lang="fr-FR" dirty="0">
                <a:latin typeface="Akhand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Akhand"/>
                <a:cs typeface="Calibri" panose="020F0502020204030204" pitchFamily="34" charset="0"/>
              </a:rPr>
              <a:t>be</a:t>
            </a:r>
            <a:r>
              <a:rPr lang="fr-FR" dirty="0">
                <a:latin typeface="Akhand"/>
                <a:cs typeface="Calibri" panose="020F0502020204030204" pitchFamily="34" charset="0"/>
              </a:rPr>
              <a:t> able to </a:t>
            </a:r>
            <a:r>
              <a:rPr lang="fr-FR" dirty="0" err="1">
                <a:latin typeface="Akhand"/>
                <a:cs typeface="Calibri" panose="020F0502020204030204" pitchFamily="34" charset="0"/>
              </a:rPr>
              <a:t>ask</a:t>
            </a:r>
            <a:r>
              <a:rPr lang="fr-FR" dirty="0">
                <a:latin typeface="Akhand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Akhand"/>
                <a:cs typeface="Calibri" panose="020F0502020204030204" pitchFamily="34" charset="0"/>
              </a:rPr>
              <a:t>your</a:t>
            </a:r>
            <a:r>
              <a:rPr lang="fr-FR" dirty="0">
                <a:latin typeface="Akhand"/>
                <a:cs typeface="Calibri" panose="020F0502020204030204" pitchFamily="34" charset="0"/>
              </a:rPr>
              <a:t> questions </a:t>
            </a:r>
            <a:br>
              <a:rPr lang="fr-FR" dirty="0">
                <a:latin typeface="Akhand"/>
                <a:cs typeface="Calibri" panose="020F0502020204030204" pitchFamily="34" charset="0"/>
              </a:rPr>
            </a:br>
            <a:r>
              <a:rPr lang="fr-FR" dirty="0">
                <a:latin typeface="Akhand"/>
                <a:cs typeface="Calibri" panose="020F0502020204030204" pitchFamily="34" charset="0"/>
              </a:rPr>
              <a:t>to the data coaches </a:t>
            </a:r>
            <a:r>
              <a:rPr lang="fr-FR" b="1" u="sng" dirty="0" err="1">
                <a:latin typeface="Akhand"/>
                <a:cs typeface="Calibri" panose="020F0502020204030204" pitchFamily="34" charset="0"/>
              </a:rPr>
              <a:t>remotely</a:t>
            </a:r>
            <a:r>
              <a:rPr lang="fr-FR" dirty="0">
                <a:latin typeface="Akhand"/>
                <a:cs typeface="Calibri" panose="020F0502020204030204" pitchFamily="34" charset="0"/>
              </a:rPr>
              <a:t>.</a:t>
            </a:r>
          </a:p>
          <a:p>
            <a:endParaRPr lang="fr-FR" dirty="0">
              <a:latin typeface="Akhand"/>
            </a:endParaRPr>
          </a:p>
          <a:p>
            <a:r>
              <a:rPr lang="fr-FR" dirty="0">
                <a:latin typeface="Akhand"/>
                <a:cs typeface="Calibri" panose="020F0502020204030204" pitchFamily="34" charset="0"/>
              </a:rPr>
              <a:t>Every participants can have </a:t>
            </a:r>
            <a:r>
              <a:rPr lang="fr-FR" dirty="0" err="1">
                <a:latin typeface="Akhand"/>
                <a:cs typeface="Calibri" panose="020F0502020204030204" pitchFamily="34" charset="0"/>
              </a:rPr>
              <a:t>access</a:t>
            </a:r>
            <a:r>
              <a:rPr lang="fr-FR" dirty="0">
                <a:latin typeface="Akhand"/>
                <a:cs typeface="Calibri" panose="020F0502020204030204" pitchFamily="34" charset="0"/>
              </a:rPr>
              <a:t> to the DATA COACH CENTER  </a:t>
            </a:r>
          </a:p>
          <a:p>
            <a:r>
              <a:rPr lang="fr-FR" b="1" dirty="0">
                <a:solidFill>
                  <a:srgbClr val="E9552E"/>
                </a:solidFill>
                <a:latin typeface="Akhand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rgbClr val="E9552E"/>
                </a:solidFill>
                <a:latin typeface="Akhand"/>
                <a:cs typeface="Calibri" panose="020F0502020204030204" pitchFamily="34" charset="0"/>
              </a:rPr>
              <a:t>It can </a:t>
            </a:r>
            <a:r>
              <a:rPr lang="fr-FR" b="1" dirty="0" err="1">
                <a:solidFill>
                  <a:srgbClr val="E9552E"/>
                </a:solidFill>
                <a:latin typeface="Akhand"/>
                <a:cs typeface="Calibri" panose="020F0502020204030204" pitchFamily="34" charset="0"/>
              </a:rPr>
              <a:t>be</a:t>
            </a:r>
            <a:r>
              <a:rPr lang="fr-FR" b="1" dirty="0">
                <a:solidFill>
                  <a:srgbClr val="E9552E"/>
                </a:solidFill>
                <a:latin typeface="Akhand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E9552E"/>
                </a:solidFill>
                <a:latin typeface="Akhand"/>
                <a:cs typeface="Calibri" panose="020F0502020204030204" pitchFamily="34" charset="0"/>
              </a:rPr>
              <a:t>you</a:t>
            </a:r>
            <a:r>
              <a:rPr lang="fr-FR" b="1" dirty="0">
                <a:solidFill>
                  <a:srgbClr val="E9552E"/>
                </a:solidFill>
                <a:latin typeface="Akhand"/>
                <a:cs typeface="Calibri" panose="020F0502020204030204" pitchFamily="34" charset="0"/>
              </a:rPr>
              <a:t> or a team mate.</a:t>
            </a:r>
          </a:p>
        </p:txBody>
      </p:sp>
    </p:spTree>
    <p:extLst>
      <p:ext uri="{BB962C8B-B14F-4D97-AF65-F5344CB8AC3E}">
        <p14:creationId xmlns:p14="http://schemas.microsoft.com/office/powerpoint/2010/main" val="4264490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2">
            <a:extLst>
              <a:ext uri="{FF2B5EF4-FFF2-40B4-BE49-F238E27FC236}">
                <a16:creationId xmlns:a16="http://schemas.microsoft.com/office/drawing/2014/main" id="{4DAD72D1-EB47-D5A2-DFBA-EA4F1167D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63" y="308984"/>
            <a:ext cx="10515600" cy="911584"/>
          </a:xfrm>
        </p:spPr>
        <p:txBody>
          <a:bodyPr>
            <a:normAutofit fontScale="90000"/>
          </a:bodyPr>
          <a:lstStyle/>
          <a:p>
            <a:r>
              <a:rPr lang="fr-FR" dirty="0"/>
              <a:t>The Global data coaches </a:t>
            </a:r>
            <a:r>
              <a:rPr lang="fr-FR" dirty="0" err="1"/>
              <a:t>booklet</a:t>
            </a:r>
            <a:br>
              <a:rPr lang="fr-FR" dirty="0"/>
            </a:b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53F45C-00AA-EE58-F29D-D098BB7C8623}"/>
              </a:ext>
            </a:extLst>
          </p:cNvPr>
          <p:cNvSpPr txBox="1"/>
          <p:nvPr/>
        </p:nvSpPr>
        <p:spPr>
          <a:xfrm>
            <a:off x="4522689" y="1581674"/>
            <a:ext cx="6756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Bebas Neue" panose="020B0606020202050201" pitchFamily="34" charset="0"/>
                <a:cs typeface="Calibri" panose="020F0502020204030204" pitchFamily="34" charset="0"/>
              </a:rPr>
              <a:t>Discover the </a:t>
            </a:r>
            <a:r>
              <a:rPr lang="fr-FR" sz="2800" dirty="0" err="1">
                <a:latin typeface="Bebas Neue" panose="020B0606020202050201" pitchFamily="34" charset="0"/>
                <a:cs typeface="Calibri" panose="020F0502020204030204" pitchFamily="34" charset="0"/>
              </a:rPr>
              <a:t>skills</a:t>
            </a:r>
            <a:r>
              <a:rPr lang="fr-FR" sz="2800" dirty="0">
                <a:latin typeface="Bebas Neue" panose="020B0606020202050201" pitchFamily="34" charset="0"/>
                <a:cs typeface="Calibri" panose="020F0502020204030204" pitchFamily="34" charset="0"/>
              </a:rPr>
              <a:t> and </a:t>
            </a:r>
            <a:r>
              <a:rPr lang="fr-FR" sz="2800" dirty="0" err="1">
                <a:latin typeface="Bebas Neue" panose="020B0606020202050201" pitchFamily="34" charset="0"/>
                <a:cs typeface="Calibri" panose="020F0502020204030204" pitchFamily="34" charset="0"/>
              </a:rPr>
              <a:t>availabilities</a:t>
            </a:r>
            <a:r>
              <a:rPr lang="fr-FR" sz="2800" dirty="0">
                <a:latin typeface="Bebas Neue" panose="020B0606020202050201" pitchFamily="34" charset="0"/>
                <a:cs typeface="Calibri" panose="020F0502020204030204" pitchFamily="34" charset="0"/>
              </a:rPr>
              <a:t> of </a:t>
            </a:r>
            <a:r>
              <a:rPr lang="fr-FR" sz="2800" dirty="0" err="1">
                <a:latin typeface="Bebas Neue" panose="020B0606020202050201" pitchFamily="34" charset="0"/>
                <a:cs typeface="Calibri" panose="020F0502020204030204" pitchFamily="34" charset="0"/>
              </a:rPr>
              <a:t>our</a:t>
            </a:r>
            <a:r>
              <a:rPr lang="fr-FR" sz="2800" dirty="0">
                <a:latin typeface="Bebas Neue" panose="020B0606020202050201" pitchFamily="34" charset="0"/>
                <a:cs typeface="Calibri" panose="020F0502020204030204" pitchFamily="34" charset="0"/>
              </a:rPr>
              <a:t> coaches</a:t>
            </a:r>
            <a:endParaRPr lang="fr-FR" sz="2400" dirty="0">
              <a:solidFill>
                <a:srgbClr val="7592A7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CCB5037-605A-C8AB-BB10-64F2E5F00237}"/>
              </a:ext>
            </a:extLst>
          </p:cNvPr>
          <p:cNvSpPr/>
          <p:nvPr/>
        </p:nvSpPr>
        <p:spPr>
          <a:xfrm>
            <a:off x="775990" y="2143262"/>
            <a:ext cx="3011961" cy="1131964"/>
          </a:xfrm>
          <a:prstGeom prst="roundRect">
            <a:avLst>
              <a:gd name="adj" fmla="val 1254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chemeClr val="tx1"/>
                </a:solidFill>
                <a:latin typeface="Bebas Neue" panose="020B0606020202050201" pitchFamily="34" charset="0"/>
              </a:rPr>
              <a:t>Booklet</a:t>
            </a:r>
            <a:r>
              <a:rPr lang="fr-FR" sz="2400" dirty="0">
                <a:solidFill>
                  <a:schemeClr val="tx1"/>
                </a:solidFill>
                <a:latin typeface="Bebas Neue" panose="020B0606020202050201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Bebas Neue" panose="020B0606020202050201" pitchFamily="34" charset="0"/>
              </a:rPr>
              <a:t>available</a:t>
            </a:r>
            <a:r>
              <a:rPr lang="fr-FR" sz="2400" dirty="0">
                <a:solidFill>
                  <a:schemeClr val="tx1"/>
                </a:solidFill>
                <a:latin typeface="Bebas Neue" panose="020B0606020202050201" pitchFamily="34" charset="0"/>
              </a:rPr>
              <a:t> on the </a:t>
            </a:r>
          </a:p>
          <a:p>
            <a:pPr algn="ctr"/>
            <a:r>
              <a:rPr lang="fr-FR" sz="2400" dirty="0">
                <a:solidFill>
                  <a:schemeClr val="tx1"/>
                </a:solidFill>
                <a:latin typeface="Bebas Neue" panose="020B0606020202050201" pitchFamily="34" charset="0"/>
              </a:rPr>
              <a:t>DATA TUTORIALS page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965DE4-1562-BE5B-42D4-1884052869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34"/>
          <a:stretch>
            <a:fillRect/>
          </a:stretch>
        </p:blipFill>
        <p:spPr>
          <a:xfrm>
            <a:off x="4684614" y="2143262"/>
            <a:ext cx="6432662" cy="1846612"/>
          </a:xfrm>
          <a:prstGeom prst="roundRect">
            <a:avLst>
              <a:gd name="adj" fmla="val 9148"/>
            </a:avLst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02DF3F0-F2DC-34DD-E27E-4CC00A719C4D}"/>
              </a:ext>
            </a:extLst>
          </p:cNvPr>
          <p:cNvSpPr txBox="1"/>
          <p:nvPr/>
        </p:nvSpPr>
        <p:spPr>
          <a:xfrm>
            <a:off x="1013704" y="4718052"/>
            <a:ext cx="2442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khand"/>
              </a:rPr>
              <a:t>Meet </a:t>
            </a:r>
            <a:r>
              <a:rPr lang="fr-FR" dirty="0" err="1">
                <a:latin typeface="Akhand"/>
              </a:rPr>
              <a:t>them</a:t>
            </a:r>
            <a:r>
              <a:rPr lang="fr-FR" dirty="0">
                <a:latin typeface="Akhand"/>
              </a:rPr>
              <a:t> on THE DATA COACH CENTER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0230E8F-DE87-A072-8A7D-2E4AE5636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04" y="3662442"/>
            <a:ext cx="851574" cy="8119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33A371-DF8C-654B-1A3A-8C1529A3F4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78" y="3582379"/>
            <a:ext cx="810330" cy="97205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6F98D2A-290F-6E9B-804C-84E096AD8250}"/>
              </a:ext>
            </a:extLst>
          </p:cNvPr>
          <p:cNvSpPr/>
          <p:nvPr/>
        </p:nvSpPr>
        <p:spPr>
          <a:xfrm>
            <a:off x="4095814" y="4215899"/>
            <a:ext cx="7715971" cy="1956659"/>
          </a:xfrm>
          <a:prstGeom prst="roundRect">
            <a:avLst>
              <a:gd name="adj" fmla="val 8263"/>
            </a:avLst>
          </a:prstGeom>
          <a:solidFill>
            <a:schemeClr val="bg1"/>
          </a:solidFill>
          <a:ln w="19050">
            <a:solidFill>
              <a:srgbClr val="E955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 descr="Une image contenant texte, Police, logo, graphisme&#10;&#10;Le contenu généré par l’IA peut être incorrect.">
            <a:extLst>
              <a:ext uri="{FF2B5EF4-FFF2-40B4-BE49-F238E27FC236}">
                <a16:creationId xmlns:a16="http://schemas.microsoft.com/office/drawing/2014/main" id="{314CD659-03E5-3DDB-B903-2192177EED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0326" y="4353719"/>
            <a:ext cx="1678849" cy="76625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B24D695-CB88-D366-8117-55DD77EBF4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610" y="5246951"/>
            <a:ext cx="803527" cy="8035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6786B0-DFC6-AC9D-0F9F-19714648AF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885" y="4279926"/>
            <a:ext cx="1429479" cy="741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7882CE2-2515-C618-8081-8E4CE926B6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238" y="5242274"/>
            <a:ext cx="1214401" cy="69315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58E599-49DC-AF3C-4EE1-7DFC17CDB0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815" y="4309622"/>
            <a:ext cx="1531241" cy="614464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5D262C-85D4-E6BC-DDCC-B721292365A5}"/>
              </a:ext>
            </a:extLst>
          </p:cNvPr>
          <p:cNvGrpSpPr/>
          <p:nvPr/>
        </p:nvGrpSpPr>
        <p:grpSpPr>
          <a:xfrm>
            <a:off x="8261473" y="5257794"/>
            <a:ext cx="1485475" cy="792686"/>
            <a:chOff x="7992614" y="6608637"/>
            <a:chExt cx="1771117" cy="945111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B5ACCE1-876B-AACD-3491-6CDE28DBC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2614" y="6608637"/>
              <a:ext cx="1771117" cy="531048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7DEF980-03FC-1E1F-445B-3ACD0ABEB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1176" y="7011315"/>
              <a:ext cx="1283063" cy="542433"/>
            </a:xfrm>
            <a:prstGeom prst="rect">
              <a:avLst/>
            </a:prstGeom>
          </p:spPr>
        </p:pic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C546A56F-EE6E-B734-54B0-C8137DDD11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2" t="8504"/>
          <a:stretch>
            <a:fillRect/>
          </a:stretch>
        </p:blipFill>
        <p:spPr>
          <a:xfrm>
            <a:off x="4276964" y="5150111"/>
            <a:ext cx="1295650" cy="90036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9F0F73-AF5E-4444-488F-1310ACE4558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0" b="16422"/>
          <a:stretch>
            <a:fillRect/>
          </a:stretch>
        </p:blipFill>
        <p:spPr>
          <a:xfrm>
            <a:off x="10359257" y="4304918"/>
            <a:ext cx="1317627" cy="87949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E61916B-E203-460C-873E-F4F32B36DA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148" y="5480495"/>
            <a:ext cx="1043274" cy="454951"/>
          </a:xfrm>
          <a:prstGeom prst="rect">
            <a:avLst/>
          </a:prstGeom>
        </p:spPr>
      </p:pic>
      <p:pic>
        <p:nvPicPr>
          <p:cNvPr id="8" name="Image 7" descr="Une image contenant texte, logo, Police, Graphique&#10;&#10;Le contenu généré par l’IA peut être incorrect.">
            <a:extLst>
              <a:ext uri="{FF2B5EF4-FFF2-40B4-BE49-F238E27FC236}">
                <a16:creationId xmlns:a16="http://schemas.microsoft.com/office/drawing/2014/main" id="{F6FBF1C8-591A-77B6-C975-8D4421B887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220" y="5312938"/>
            <a:ext cx="731098" cy="7310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6EF53E-419E-111D-2231-27D4CFF257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193" y="4254669"/>
            <a:ext cx="864338" cy="76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37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A98AD1F-105C-8CB2-4CAB-2E1DFE565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97" y="266688"/>
            <a:ext cx="6136854" cy="772397"/>
          </a:xfrm>
        </p:spPr>
        <p:txBody>
          <a:bodyPr>
            <a:normAutofit/>
          </a:bodyPr>
          <a:lstStyle/>
          <a:p>
            <a:r>
              <a:rPr lang="fr-FR" dirty="0"/>
              <a:t>services &amp; </a:t>
            </a:r>
            <a:r>
              <a:rPr lang="fr-FR" dirty="0" err="1"/>
              <a:t>tools</a:t>
            </a:r>
            <a:r>
              <a:rPr lang="fr-FR" dirty="0"/>
              <a:t> for the teams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E73485-67F8-7594-F9D1-6B0304FB3895}"/>
              </a:ext>
            </a:extLst>
          </p:cNvPr>
          <p:cNvSpPr/>
          <p:nvPr/>
        </p:nvSpPr>
        <p:spPr>
          <a:xfrm>
            <a:off x="141205" y="1391904"/>
            <a:ext cx="3064007" cy="4196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Bebas Neue" panose="020B0606020202050201" pitchFamily="34" charset="0"/>
              </a:rPr>
              <a:t>PARTNERS</a:t>
            </a:r>
            <a:r>
              <a:rPr lang="fr-FR" sz="2400" dirty="0">
                <a:solidFill>
                  <a:schemeClr val="tx1"/>
                </a:solidFill>
                <a:latin typeface="Bebas Neue" panose="020B0606020202050201" pitchFamily="34" charset="0"/>
              </a:rPr>
              <a:t> Global + Local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7680DC5-A3A5-E8CC-703E-B7330DBD2252}"/>
              </a:ext>
            </a:extLst>
          </p:cNvPr>
          <p:cNvSpPr/>
          <p:nvPr/>
        </p:nvSpPr>
        <p:spPr>
          <a:xfrm>
            <a:off x="2094758" y="2175317"/>
            <a:ext cx="3134018" cy="3744228"/>
          </a:xfrm>
          <a:prstGeom prst="roundRect">
            <a:avLst>
              <a:gd name="adj" fmla="val 3952"/>
            </a:avLst>
          </a:prstGeom>
          <a:solidFill>
            <a:schemeClr val="bg1"/>
          </a:solidFill>
          <a:ln>
            <a:solidFill>
              <a:srgbClr val="6758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08011DA-2BE8-61FD-E148-37754EB9937E}"/>
              </a:ext>
            </a:extLst>
          </p:cNvPr>
          <p:cNvSpPr/>
          <p:nvPr/>
        </p:nvSpPr>
        <p:spPr>
          <a:xfrm>
            <a:off x="5343634" y="2175317"/>
            <a:ext cx="2013275" cy="3744228"/>
          </a:xfrm>
          <a:prstGeom prst="roundRect">
            <a:avLst>
              <a:gd name="adj" fmla="val 7330"/>
            </a:avLst>
          </a:prstGeom>
          <a:solidFill>
            <a:schemeClr val="bg1"/>
          </a:solidFill>
          <a:ln>
            <a:solidFill>
              <a:srgbClr val="6758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DE63927-67BE-1AC6-95C7-BE73F6BC8B31}"/>
              </a:ext>
            </a:extLst>
          </p:cNvPr>
          <p:cNvSpPr/>
          <p:nvPr/>
        </p:nvSpPr>
        <p:spPr>
          <a:xfrm>
            <a:off x="7461592" y="2175317"/>
            <a:ext cx="2635309" cy="3744228"/>
          </a:xfrm>
          <a:prstGeom prst="roundRect">
            <a:avLst>
              <a:gd name="adj" fmla="val 7330"/>
            </a:avLst>
          </a:prstGeom>
          <a:solidFill>
            <a:schemeClr val="bg1"/>
          </a:solidFill>
          <a:ln>
            <a:solidFill>
              <a:srgbClr val="6758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5876CE-2322-8EBC-D54F-C1D962AA48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463"/>
          <a:stretch>
            <a:fillRect/>
          </a:stretch>
        </p:blipFill>
        <p:spPr>
          <a:xfrm>
            <a:off x="2545247" y="2672884"/>
            <a:ext cx="2126859" cy="1934377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CB6D407D-1358-A786-A6E3-3BDB15290087}"/>
              </a:ext>
            </a:extLst>
          </p:cNvPr>
          <p:cNvGrpSpPr/>
          <p:nvPr/>
        </p:nvGrpSpPr>
        <p:grpSpPr>
          <a:xfrm>
            <a:off x="3063325" y="2248568"/>
            <a:ext cx="1090703" cy="477054"/>
            <a:chOff x="656281" y="2631451"/>
            <a:chExt cx="1090703" cy="477054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BE1048A-FA53-23AD-7F5F-7BD98C3604EC}"/>
                </a:ext>
              </a:extLst>
            </p:cNvPr>
            <p:cNvSpPr txBox="1"/>
            <p:nvPr/>
          </p:nvSpPr>
          <p:spPr>
            <a:xfrm>
              <a:off x="656281" y="2631451"/>
              <a:ext cx="92926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500" dirty="0">
                  <a:latin typeface="Bebas Neue" panose="020B0606020202050201" pitchFamily="34" charset="0"/>
                </a:rPr>
                <a:t>Data</a:t>
              </a:r>
            </a:p>
          </p:txBody>
        </p:sp>
        <p:pic>
          <p:nvPicPr>
            <p:cNvPr id="34" name="Graphique 33" descr="Nuage de points avec un remplissage uni">
              <a:extLst>
                <a:ext uri="{FF2B5EF4-FFF2-40B4-BE49-F238E27FC236}">
                  <a16:creationId xmlns:a16="http://schemas.microsoft.com/office/drawing/2014/main" id="{BEC8030E-DC2C-A13D-0952-2DCF9A30D1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30263" y="2711618"/>
              <a:ext cx="316721" cy="3167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E0F5861D-8E3C-F106-1B83-409A076EAFC3}"/>
              </a:ext>
            </a:extLst>
          </p:cNvPr>
          <p:cNvGrpSpPr/>
          <p:nvPr/>
        </p:nvGrpSpPr>
        <p:grpSpPr>
          <a:xfrm>
            <a:off x="2245693" y="4831788"/>
            <a:ext cx="2725966" cy="477054"/>
            <a:chOff x="1781159" y="2631467"/>
            <a:chExt cx="2725966" cy="477054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138B0D5-4921-B20B-D4B4-DC67F489C52A}"/>
                </a:ext>
              </a:extLst>
            </p:cNvPr>
            <p:cNvSpPr txBox="1"/>
            <p:nvPr/>
          </p:nvSpPr>
          <p:spPr>
            <a:xfrm>
              <a:off x="1781159" y="2631467"/>
              <a:ext cx="2126859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500" dirty="0">
                  <a:latin typeface="Bebas Neue" panose="020B0606020202050201" pitchFamily="34" charset="0"/>
                </a:rPr>
                <a:t>Tools &amp; services</a:t>
              </a:r>
            </a:p>
          </p:txBody>
        </p:sp>
        <p:pic>
          <p:nvPicPr>
            <p:cNvPr id="37" name="Graphique 36" descr="Engrenages avec un remplissage uni">
              <a:extLst>
                <a:ext uri="{FF2B5EF4-FFF2-40B4-BE49-F238E27FC236}">
                  <a16:creationId xmlns:a16="http://schemas.microsoft.com/office/drawing/2014/main" id="{B184DC74-5E5A-721F-5A99-FC94CD96EB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76694" y="2638671"/>
              <a:ext cx="462647" cy="462647"/>
            </a:xfrm>
            <a:prstGeom prst="rect">
              <a:avLst/>
            </a:prstGeom>
          </p:spPr>
        </p:pic>
        <p:pic>
          <p:nvPicPr>
            <p:cNvPr id="39" name="Graphique 38" descr="Télécharger du cloud avec un remplissage uni">
              <a:extLst>
                <a:ext uri="{FF2B5EF4-FFF2-40B4-BE49-F238E27FC236}">
                  <a16:creationId xmlns:a16="http://schemas.microsoft.com/office/drawing/2014/main" id="{44DFEA80-CFCE-9FB2-7AA2-90F9A27EBE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35984" y="2684424"/>
              <a:ext cx="371141" cy="371141"/>
            </a:xfrm>
            <a:prstGeom prst="rect">
              <a:avLst/>
            </a:prstGeom>
          </p:spPr>
        </p:pic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DA01C0D1-970D-4006-A539-CCF662BC3E3A}"/>
              </a:ext>
            </a:extLst>
          </p:cNvPr>
          <p:cNvSpPr txBox="1"/>
          <p:nvPr/>
        </p:nvSpPr>
        <p:spPr>
          <a:xfrm>
            <a:off x="2139971" y="5266812"/>
            <a:ext cx="293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Data </a:t>
            </a:r>
            <a:r>
              <a:rPr lang="fr-FR" sz="1600" dirty="0" err="1">
                <a:latin typeface="Akhand"/>
              </a:rPr>
              <a:t>processing</a:t>
            </a:r>
            <a:r>
              <a:rPr lang="fr-FR" sz="1600" dirty="0">
                <a:latin typeface="Akhand"/>
              </a:rPr>
              <a:t>, data </a:t>
            </a:r>
            <a:r>
              <a:rPr lang="fr-FR" sz="1600" dirty="0" err="1">
                <a:latin typeface="Akhand"/>
              </a:rPr>
              <a:t>analysis</a:t>
            </a:r>
            <a:endParaRPr lang="fr-FR" sz="1600" dirty="0">
              <a:latin typeface="Akha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Akhand"/>
              </a:rPr>
              <a:t>Viewers</a:t>
            </a:r>
            <a:endParaRPr lang="fr-FR" sz="1600" dirty="0">
              <a:latin typeface="Akhand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CA9E1FA-0D7E-5E4B-236C-4055F1EE8D34}"/>
              </a:ext>
            </a:extLst>
          </p:cNvPr>
          <p:cNvSpPr txBox="1"/>
          <p:nvPr/>
        </p:nvSpPr>
        <p:spPr>
          <a:xfrm>
            <a:off x="5546699" y="2248568"/>
            <a:ext cx="16071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err="1">
                <a:latin typeface="Bebas Neue" panose="020B0606020202050201" pitchFamily="34" charset="0"/>
              </a:rPr>
              <a:t>Tutorials</a:t>
            </a:r>
            <a:endParaRPr lang="fr-FR" sz="2500" dirty="0">
              <a:latin typeface="Bebas Neue" panose="020B0606020202050201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6BBBF58-5534-6189-B77C-452E420245A3}"/>
              </a:ext>
            </a:extLst>
          </p:cNvPr>
          <p:cNvSpPr/>
          <p:nvPr/>
        </p:nvSpPr>
        <p:spPr>
          <a:xfrm>
            <a:off x="5529228" y="2735245"/>
            <a:ext cx="1642087" cy="5626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DATA TUTORIALS</a:t>
            </a:r>
            <a:endParaRPr lang="fr-FR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3D36650-F60F-0A2C-640B-D6BF09995C50}"/>
              </a:ext>
            </a:extLst>
          </p:cNvPr>
          <p:cNvSpPr txBox="1"/>
          <p:nvPr/>
        </p:nvSpPr>
        <p:spPr>
          <a:xfrm>
            <a:off x="5697721" y="3449003"/>
            <a:ext cx="1423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Akhand"/>
              </a:rPr>
              <a:t>Videos</a:t>
            </a:r>
            <a:endParaRPr lang="fr-FR" sz="1600" dirty="0">
              <a:latin typeface="Akha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"/>
              </a:rPr>
              <a:t>Links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70A23F8-48BD-9EEE-079D-4CEBD25358E4}"/>
              </a:ext>
            </a:extLst>
          </p:cNvPr>
          <p:cNvSpPr txBox="1"/>
          <p:nvPr/>
        </p:nvSpPr>
        <p:spPr>
          <a:xfrm>
            <a:off x="7559975" y="2248568"/>
            <a:ext cx="23269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>
                <a:latin typeface="Bebas Neue" panose="020B0606020202050201" pitchFamily="34" charset="0"/>
              </a:rPr>
              <a:t>Coaches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C4AB1C3-C4AF-1E99-BD01-1CFAAD1493CF}"/>
              </a:ext>
            </a:extLst>
          </p:cNvPr>
          <p:cNvSpPr txBox="1"/>
          <p:nvPr/>
        </p:nvSpPr>
        <p:spPr>
          <a:xfrm>
            <a:off x="7549124" y="2735245"/>
            <a:ext cx="2547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 Semilight" panose="00000400000000000000" pitchFamily="50" charset="0"/>
              </a:rPr>
              <a:t>on-site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khand Semilight" panose="00000400000000000000" pitchFamily="50" charset="0"/>
              </a:rPr>
              <a:t>and on-line </a:t>
            </a:r>
            <a:br>
              <a:rPr lang="fr-FR" sz="1600" dirty="0">
                <a:latin typeface="Akhand Semilight" panose="00000400000000000000" pitchFamily="50" charset="0"/>
              </a:rPr>
            </a:br>
            <a:r>
              <a:rPr lang="fr-FR" sz="1600" dirty="0">
                <a:latin typeface="Akhand Semilight" panose="00000400000000000000" pitchFamily="50" charset="0"/>
              </a:rPr>
              <a:t>(DATA COACH CENTER)</a:t>
            </a:r>
          </a:p>
        </p:txBody>
      </p: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98516B9A-7A1F-D944-D2DE-BB9ABAA999D2}"/>
              </a:ext>
            </a:extLst>
          </p:cNvPr>
          <p:cNvGrpSpPr/>
          <p:nvPr/>
        </p:nvGrpSpPr>
        <p:grpSpPr>
          <a:xfrm>
            <a:off x="8062496" y="3739495"/>
            <a:ext cx="1433499" cy="972053"/>
            <a:chOff x="6419449" y="3992059"/>
            <a:chExt cx="1433499" cy="972053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5C7FBA4F-9E0B-CC63-E00D-706F30008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9449" y="4102265"/>
              <a:ext cx="623169" cy="594154"/>
            </a:xfrm>
            <a:prstGeom prst="rect">
              <a:avLst/>
            </a:prstGeom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E7C08004-B37B-C77D-8FD2-14F8BBA3C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2618" y="3992059"/>
              <a:ext cx="810330" cy="972053"/>
            </a:xfrm>
            <a:prstGeom prst="rect">
              <a:avLst/>
            </a:prstGeom>
          </p:spPr>
        </p:pic>
      </p:grpSp>
      <p:pic>
        <p:nvPicPr>
          <p:cNvPr id="63" name="Graphique 2" descr="Casquette de baseball avec un remplissage uni">
            <a:extLst>
              <a:ext uri="{FF2B5EF4-FFF2-40B4-BE49-F238E27FC236}">
                <a16:creationId xmlns:a16="http://schemas.microsoft.com/office/drawing/2014/main" id="{7A5EDE06-7120-602C-C134-C22EF35B50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51253" y="2196083"/>
            <a:ext cx="489483" cy="529539"/>
          </a:xfrm>
          <a:prstGeom prst="rect">
            <a:avLst/>
          </a:prstGeom>
        </p:spPr>
      </p:pic>
      <p:cxnSp>
        <p:nvCxnSpPr>
          <p:cNvPr id="64" name="Connecteur : en angle 63">
            <a:extLst>
              <a:ext uri="{FF2B5EF4-FFF2-40B4-BE49-F238E27FC236}">
                <a16:creationId xmlns:a16="http://schemas.microsoft.com/office/drawing/2014/main" id="{31881272-CEFF-B381-C80D-35A81931A666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rot="16200000" flipV="1">
            <a:off x="2485624" y="999174"/>
            <a:ext cx="363728" cy="198855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 : en angle 66">
            <a:extLst>
              <a:ext uri="{FF2B5EF4-FFF2-40B4-BE49-F238E27FC236}">
                <a16:creationId xmlns:a16="http://schemas.microsoft.com/office/drawing/2014/main" id="{284FCF97-EDBB-9FDF-81DF-6FA31E9F2DAF}"/>
              </a:ext>
            </a:extLst>
          </p:cNvPr>
          <p:cNvCxnSpPr>
            <a:cxnSpLocks/>
            <a:stCxn id="16" idx="0"/>
            <a:endCxn id="6" idx="2"/>
          </p:cNvCxnSpPr>
          <p:nvPr/>
        </p:nvCxnSpPr>
        <p:spPr>
          <a:xfrm rot="16200000" flipV="1">
            <a:off x="3829877" y="-345079"/>
            <a:ext cx="363728" cy="4677063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 : en angle 69">
            <a:extLst>
              <a:ext uri="{FF2B5EF4-FFF2-40B4-BE49-F238E27FC236}">
                <a16:creationId xmlns:a16="http://schemas.microsoft.com/office/drawing/2014/main" id="{2AB5931E-2CC0-8A40-CB46-E7CB172A5504}"/>
              </a:ext>
            </a:extLst>
          </p:cNvPr>
          <p:cNvCxnSpPr>
            <a:cxnSpLocks/>
            <a:stCxn id="6" idx="2"/>
            <a:endCxn id="20" idx="0"/>
          </p:cNvCxnSpPr>
          <p:nvPr/>
        </p:nvCxnSpPr>
        <p:spPr>
          <a:xfrm rot="16200000" flipH="1">
            <a:off x="5044364" y="-1559566"/>
            <a:ext cx="363728" cy="710603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 : en angle 89">
            <a:extLst>
              <a:ext uri="{FF2B5EF4-FFF2-40B4-BE49-F238E27FC236}">
                <a16:creationId xmlns:a16="http://schemas.microsoft.com/office/drawing/2014/main" id="{497E8455-A8EE-F0DD-EF85-060A9B858DFA}"/>
              </a:ext>
            </a:extLst>
          </p:cNvPr>
          <p:cNvCxnSpPr>
            <a:cxnSpLocks/>
            <a:stCxn id="7" idx="2"/>
            <a:endCxn id="101" idx="1"/>
          </p:cNvCxnSpPr>
          <p:nvPr/>
        </p:nvCxnSpPr>
        <p:spPr>
          <a:xfrm rot="16200000" flipH="1">
            <a:off x="6564436" y="3016875"/>
            <a:ext cx="297842" cy="6103181"/>
          </a:xfrm>
          <a:prstGeom prst="bentConnector2">
            <a:avLst/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 : en angle 90">
            <a:extLst>
              <a:ext uri="{FF2B5EF4-FFF2-40B4-BE49-F238E27FC236}">
                <a16:creationId xmlns:a16="http://schemas.microsoft.com/office/drawing/2014/main" id="{50404D06-9177-366D-08C5-6DB269A899A9}"/>
              </a:ext>
            </a:extLst>
          </p:cNvPr>
          <p:cNvCxnSpPr>
            <a:cxnSpLocks/>
            <a:stCxn id="101" idx="1"/>
            <a:endCxn id="16" idx="2"/>
          </p:cNvCxnSpPr>
          <p:nvPr/>
        </p:nvCxnSpPr>
        <p:spPr>
          <a:xfrm rot="10800000">
            <a:off x="6350272" y="5919545"/>
            <a:ext cx="3414676" cy="297842"/>
          </a:xfrm>
          <a:prstGeom prst="bentConnector2">
            <a:avLst/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 : en angle 92">
            <a:extLst>
              <a:ext uri="{FF2B5EF4-FFF2-40B4-BE49-F238E27FC236}">
                <a16:creationId xmlns:a16="http://schemas.microsoft.com/office/drawing/2014/main" id="{F86A9672-0997-17E3-4B5E-3AF67A4240A1}"/>
              </a:ext>
            </a:extLst>
          </p:cNvPr>
          <p:cNvCxnSpPr>
            <a:cxnSpLocks/>
            <a:stCxn id="20" idx="2"/>
            <a:endCxn id="101" idx="1"/>
          </p:cNvCxnSpPr>
          <p:nvPr/>
        </p:nvCxnSpPr>
        <p:spPr>
          <a:xfrm rot="16200000" flipH="1">
            <a:off x="9123176" y="5575615"/>
            <a:ext cx="297842" cy="985701"/>
          </a:xfrm>
          <a:prstGeom prst="bentConnector2">
            <a:avLst/>
          </a:prstGeom>
          <a:ln w="9525"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9" name="Image 98">
            <a:extLst>
              <a:ext uri="{FF2B5EF4-FFF2-40B4-BE49-F238E27FC236}">
                <a16:creationId xmlns:a16="http://schemas.microsoft.com/office/drawing/2014/main" id="{DA38D9A0-AFD9-50F2-46D1-C0CA96FAE09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6444" y="5842790"/>
            <a:ext cx="912838" cy="584439"/>
          </a:xfrm>
          <a:prstGeom prst="rect">
            <a:avLst/>
          </a:prstGeom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FB650931-52A2-A2B2-117F-203BB1990253}"/>
              </a:ext>
            </a:extLst>
          </p:cNvPr>
          <p:cNvSpPr/>
          <p:nvPr/>
        </p:nvSpPr>
        <p:spPr>
          <a:xfrm>
            <a:off x="9764948" y="6007544"/>
            <a:ext cx="1257463" cy="4196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Bebas Neue" panose="020B0606020202050201" pitchFamily="34" charset="0"/>
              </a:rPr>
              <a:t>Teams</a:t>
            </a:r>
            <a:endParaRPr lang="fr-FR" sz="2400" dirty="0">
              <a:solidFill>
                <a:schemeClr val="tx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212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EE21211-1511-791E-8FDB-1B2975FF5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8" t="74347" r="2234" b="10667"/>
          <a:stretch>
            <a:fillRect/>
          </a:stretch>
        </p:blipFill>
        <p:spPr>
          <a:xfrm>
            <a:off x="2415941" y="2762450"/>
            <a:ext cx="4369870" cy="2021306"/>
          </a:xfrm>
          <a:prstGeom prst="roundRect">
            <a:avLst>
              <a:gd name="adj" fmla="val 7143"/>
            </a:avLst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CE3ECE2-08EE-8337-692A-BCCFF1ADC649}"/>
              </a:ext>
            </a:extLst>
          </p:cNvPr>
          <p:cNvSpPr txBox="1"/>
          <p:nvPr/>
        </p:nvSpPr>
        <p:spPr>
          <a:xfrm>
            <a:off x="2343752" y="2107933"/>
            <a:ext cx="4514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latin typeface="Bebas Neue" panose="020B0606020202050201" pitchFamily="34" charset="0"/>
              </a:rPr>
              <a:t>Welcome to</a:t>
            </a:r>
          </a:p>
        </p:txBody>
      </p:sp>
    </p:spTree>
    <p:extLst>
      <p:ext uri="{BB962C8B-B14F-4D97-AF65-F5344CB8AC3E}">
        <p14:creationId xmlns:p14="http://schemas.microsoft.com/office/powerpoint/2010/main" val="3569425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928637-BDD7-0D2B-87BF-80E5A36A8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225" y="3429000"/>
            <a:ext cx="6711351" cy="1347876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br>
              <a:rPr lang="fr-FR" dirty="0"/>
            </a:br>
            <a:r>
              <a:rPr lang="fr-FR" dirty="0"/>
              <a:t>Merci</a:t>
            </a:r>
            <a:br>
              <a:rPr lang="fr-FR" dirty="0"/>
            </a:br>
            <a:r>
              <a:rPr lang="fr-FR" dirty="0"/>
              <a:t>Gracias</a:t>
            </a:r>
            <a:br>
              <a:rPr lang="fr-FR" dirty="0"/>
            </a:br>
            <a:r>
              <a:rPr lang="fr-FR" dirty="0" err="1"/>
              <a:t>Obrigado</a:t>
            </a:r>
            <a:br>
              <a:rPr lang="fr-FR" dirty="0"/>
            </a:br>
            <a:r>
              <a:rPr lang="hi-IN" dirty="0"/>
              <a:t>धन्यवाद</a:t>
            </a:r>
            <a:br>
              <a:rPr lang="fr-FR" dirty="0"/>
            </a:br>
            <a:r>
              <a:rPr lang="fr-FR" dirty="0" err="1"/>
              <a:t>krunakara</a:t>
            </a:r>
            <a:br>
              <a:rPr lang="fr-FR" dirty="0"/>
            </a:br>
            <a:r>
              <a:rPr lang="fr-FR" dirty="0" err="1"/>
              <a:t>Terima</a:t>
            </a:r>
            <a:r>
              <a:rPr lang="fr-FR" dirty="0"/>
              <a:t> </a:t>
            </a:r>
            <a:r>
              <a:rPr lang="fr-FR" dirty="0" err="1"/>
              <a:t>kasih</a:t>
            </a:r>
            <a:br>
              <a:rPr lang="fr-FR" dirty="0"/>
            </a:br>
            <a:r>
              <a:rPr lang="en-US" dirty="0" err="1"/>
              <a:t>istuthi</a:t>
            </a:r>
            <a:br>
              <a:rPr lang="bn-IN" b="0" i="0" dirty="0">
                <a:solidFill>
                  <a:srgbClr val="111827"/>
                </a:solidFill>
                <a:effectLst/>
                <a:latin typeface="Roboto" panose="02000000000000000000" pitchFamily="2" charset="0"/>
              </a:rPr>
            </a:br>
            <a:br>
              <a:rPr lang="fr-FR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9541132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3244</TotalTime>
  <Words>1613</Words>
  <Application>Microsoft Office PowerPoint</Application>
  <PresentationFormat>Grand écran</PresentationFormat>
  <Paragraphs>273</Paragraphs>
  <Slides>38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38</vt:i4>
      </vt:variant>
    </vt:vector>
  </HeadingPairs>
  <TitlesOfParts>
    <vt:vector size="53" baseType="lpstr">
      <vt:lpstr>Akhand</vt:lpstr>
      <vt:lpstr>Akhand Semilight</vt:lpstr>
      <vt:lpstr>Aptos</vt:lpstr>
      <vt:lpstr>Aptos Display</vt:lpstr>
      <vt:lpstr>Arial</vt:lpstr>
      <vt:lpstr>Aromatica</vt:lpstr>
      <vt:lpstr>Bebas Neue</vt:lpstr>
      <vt:lpstr>Calibri</vt:lpstr>
      <vt:lpstr>Khand</vt:lpstr>
      <vt:lpstr>Roboto</vt:lpstr>
      <vt:lpstr>Source Sans Pro</vt:lpstr>
      <vt:lpstr>Wingdings</vt:lpstr>
      <vt:lpstr>1_Thème Office</vt:lpstr>
      <vt:lpstr>Thème Office</vt:lpstr>
      <vt:lpstr>2_Thème Office</vt:lpstr>
      <vt:lpstr>Présentation PowerPoint</vt:lpstr>
      <vt:lpstr>Ocean hackathon® spirit</vt:lpstr>
      <vt:lpstr>What is Ocean Hackathon®?</vt:lpstr>
      <vt:lpstr>Who is organizing  Ocean Hackathon®?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Ocean Hackathon® concept</vt:lpstr>
      <vt:lpstr>Présentation PowerPoint</vt:lpstr>
      <vt:lpstr>Working as a team,  sharing views and experience</vt:lpstr>
      <vt:lpstr>The atmosphere in the 11 cities</vt:lpstr>
      <vt:lpstr>The atmosphere in the 11 cities</vt:lpstr>
      <vt:lpstr>Intellectual property rights</vt:lpstr>
      <vt:lpstr>What do we expect at the end of the weekend?</vt:lpstr>
      <vt:lpstr>What is excepted at the end  of the week-end?</vt:lpstr>
      <vt:lpstr>What is excepted at the end of the week-end?</vt:lpstr>
      <vt:lpstr>Présentation PowerPoint</vt:lpstr>
      <vt:lpstr>Support available</vt:lpstr>
      <vt:lpstr>The Data catalogue   the gateway to the data</vt:lpstr>
      <vt:lpstr>The Data catalogue   the gateway to the data</vt:lpstr>
      <vt:lpstr>Online resources</vt:lpstr>
      <vt:lpstr>Online resources</vt:lpstr>
      <vt:lpstr>Coaches</vt:lpstr>
      <vt:lpstr>Data coach center</vt:lpstr>
      <vt:lpstr>The Global data coaches booklet </vt:lpstr>
      <vt:lpstr>services &amp; tools for the teams</vt:lpstr>
      <vt:lpstr>Présentation PowerPoint</vt:lpstr>
      <vt:lpstr>Thank you Merci Gracias Obrigado धन्यवाद krunakara Terima kasih istuthi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Juliette Rimetz</dc:creator>
  <cp:lastModifiedBy>Laura PERRIN</cp:lastModifiedBy>
  <cp:revision>120</cp:revision>
  <dcterms:created xsi:type="dcterms:W3CDTF">2026-01-16T09:54:09Z</dcterms:created>
  <dcterms:modified xsi:type="dcterms:W3CDTF">2026-10-15T10:02:49Z</dcterms:modified>
</cp:coreProperties>
</file>